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22_98E9A819.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23"/>
  </p:notesMasterIdLst>
  <p:sldIdLst>
    <p:sldId id="268" r:id="rId2"/>
    <p:sldId id="269" r:id="rId3"/>
    <p:sldId id="277" r:id="rId4"/>
    <p:sldId id="289" r:id="rId5"/>
    <p:sldId id="276" r:id="rId6"/>
    <p:sldId id="286" r:id="rId7"/>
    <p:sldId id="285" r:id="rId8"/>
    <p:sldId id="287" r:id="rId9"/>
    <p:sldId id="288" r:id="rId10"/>
    <p:sldId id="290" r:id="rId11"/>
    <p:sldId id="261" r:id="rId12"/>
    <p:sldId id="291" r:id="rId13"/>
    <p:sldId id="282" r:id="rId14"/>
    <p:sldId id="284" r:id="rId15"/>
    <p:sldId id="263" r:id="rId16"/>
    <p:sldId id="257" r:id="rId17"/>
    <p:sldId id="275" r:id="rId18"/>
    <p:sldId id="259" r:id="rId19"/>
    <p:sldId id="256" r:id="rId20"/>
    <p:sldId id="262" r:id="rId21"/>
    <p:sldId id="283" r:id="rId2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88E906-903D-6ACC-3621-9E17AD8E92B6}" name="ekobayashi" initials="" userId="S::ekobayashi@oita-u.ac.jp::1a6444c0-8c02-4e64-9784-67041efb19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9" d="100"/>
          <a:sy n="149" d="100"/>
        </p:scale>
        <p:origin x="6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shida" userId="4f78db68-15ef-47b7-a5bf-e1d10ea14402" providerId="ADAL" clId="{65B5E5D1-E69A-4095-AF7E-7CD4FA97785D}"/>
    <pc:docChg chg="custSel modSld sldOrd">
      <pc:chgData name="nishida" userId="4f78db68-15ef-47b7-a5bf-e1d10ea14402" providerId="ADAL" clId="{65B5E5D1-E69A-4095-AF7E-7CD4FA97785D}" dt="2025-06-03T02:47:11.398" v="263"/>
      <pc:docMkLst>
        <pc:docMk/>
      </pc:docMkLst>
      <pc:sldChg chg="modSp mod">
        <pc:chgData name="nishida" userId="4f78db68-15ef-47b7-a5bf-e1d10ea14402" providerId="ADAL" clId="{65B5E5D1-E69A-4095-AF7E-7CD4FA97785D}" dt="2025-06-03T02:45:58.375" v="168" actId="20577"/>
        <pc:sldMkLst>
          <pc:docMk/>
          <pc:sldMk cId="1784234082" sldId="259"/>
        </pc:sldMkLst>
        <pc:spChg chg="mod">
          <ac:chgData name="nishida" userId="4f78db68-15ef-47b7-a5bf-e1d10ea14402" providerId="ADAL" clId="{65B5E5D1-E69A-4095-AF7E-7CD4FA97785D}" dt="2025-06-03T02:43:54.019" v="0" actId="1076"/>
          <ac:spMkLst>
            <pc:docMk/>
            <pc:sldMk cId="1784234082" sldId="259"/>
            <ac:spMk id="2" creationId="{36A74CAA-8318-C542-73D3-71829425FF51}"/>
          </ac:spMkLst>
        </pc:spChg>
        <pc:spChg chg="mod">
          <ac:chgData name="nishida" userId="4f78db68-15ef-47b7-a5bf-e1d10ea14402" providerId="ADAL" clId="{65B5E5D1-E69A-4095-AF7E-7CD4FA97785D}" dt="2025-06-03T02:45:58.375" v="168" actId="20577"/>
          <ac:spMkLst>
            <pc:docMk/>
            <pc:sldMk cId="1784234082" sldId="259"/>
            <ac:spMk id="3" creationId="{E7613CC9-494C-DD65-7AB7-394FC505DB7E}"/>
          </ac:spMkLst>
        </pc:spChg>
      </pc:sldChg>
      <pc:sldChg chg="ord">
        <pc:chgData name="nishida" userId="4f78db68-15ef-47b7-a5bf-e1d10ea14402" providerId="ADAL" clId="{65B5E5D1-E69A-4095-AF7E-7CD4FA97785D}" dt="2025-06-03T02:47:11.398" v="263"/>
        <pc:sldMkLst>
          <pc:docMk/>
          <pc:sldMk cId="1011315202" sldId="276"/>
        </pc:sldMkLst>
      </pc:sldChg>
      <pc:sldChg chg="modSp mod">
        <pc:chgData name="nishida" userId="4f78db68-15ef-47b7-a5bf-e1d10ea14402" providerId="ADAL" clId="{65B5E5D1-E69A-4095-AF7E-7CD4FA97785D}" dt="2025-06-03T02:47:04.718" v="261" actId="20577"/>
        <pc:sldMkLst>
          <pc:docMk/>
          <pc:sldMk cId="1590985155" sldId="285"/>
        </pc:sldMkLst>
        <pc:spChg chg="mod">
          <ac:chgData name="nishida" userId="4f78db68-15ef-47b7-a5bf-e1d10ea14402" providerId="ADAL" clId="{65B5E5D1-E69A-4095-AF7E-7CD4FA97785D}" dt="2025-06-03T02:47:04.718" v="261" actId="20577"/>
          <ac:spMkLst>
            <pc:docMk/>
            <pc:sldMk cId="1590985155" sldId="285"/>
            <ac:spMk id="3" creationId="{25EBEC57-8AAA-E13A-A0A5-CA91EC152313}"/>
          </ac:spMkLst>
        </pc:spChg>
      </pc:sldChg>
    </pc:docChg>
  </pc:docChgLst>
</pc:chgInfo>
</file>

<file path=ppt/comments/modernComment_122_98E9A819.xml><?xml version="1.0" encoding="utf-8"?>
<p188:cmLst xmlns:a="http://schemas.openxmlformats.org/drawingml/2006/main" xmlns:r="http://schemas.openxmlformats.org/officeDocument/2006/relationships" xmlns:p188="http://schemas.microsoft.com/office/powerpoint/2018/8/main">
  <p188:cm id="{FEF314F3-3A7D-B340-B94A-692D68EBD690}" authorId="{AA88E906-903D-6ACC-3621-9E17AD8E92B6}" created="2025-03-12T23:33:31.822">
    <pc:sldMkLst xmlns:pc="http://schemas.microsoft.com/office/powerpoint/2013/main/command">
      <pc:docMk/>
      <pc:sldMk cId="2565449753" sldId="290"/>
    </pc:sldMkLst>
    <p188:txBody>
      <a:bodyPr/>
      <a:lstStyle/>
      <a:p>
        <a:r>
          <a:rPr lang="ja-JP" altLang="en-US"/>
          <a:t>開腹と腹腔鏡の登録の義務とPANする時は経験者の指導を仰ぐことを強調するようなスライドにしてください</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B958D-576C-44F0-927B-C060C7F8D639}" type="datetimeFigureOut">
              <a:rPr kumimoji="1" lang="ja-JP" altLang="en-US" smtClean="0"/>
              <a:t>2025/6/3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C9160-F9F6-45F0-BB03-F4059B67C705}" type="slidenum">
              <a:rPr kumimoji="1" lang="ja-JP" altLang="en-US" smtClean="0"/>
              <a:t>‹#›</a:t>
            </a:fld>
            <a:endParaRPr kumimoji="1" lang="ja-JP" altLang="en-US"/>
          </a:p>
        </p:txBody>
      </p:sp>
    </p:spTree>
    <p:extLst>
      <p:ext uri="{BB962C8B-B14F-4D97-AF65-F5344CB8AC3E}">
        <p14:creationId xmlns:p14="http://schemas.microsoft.com/office/powerpoint/2010/main" val="1028282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1/30 11:05</a:t>
            </a:r>
            <a:endParaRPr kumimoji="1" lang="ja-JP" altLang="en-US"/>
          </a:p>
        </p:txBody>
      </p:sp>
      <p:sp>
        <p:nvSpPr>
          <p:cNvPr id="4" name="スライド番号プレースホルダー 3"/>
          <p:cNvSpPr>
            <a:spLocks noGrp="1"/>
          </p:cNvSpPr>
          <p:nvPr>
            <p:ph type="sldNum" sz="quarter" idx="5"/>
          </p:nvPr>
        </p:nvSpPr>
        <p:spPr/>
        <p:txBody>
          <a:bodyPr/>
          <a:lstStyle/>
          <a:p>
            <a:fld id="{1D4C9160-F9F6-45F0-BB03-F4059B67C705}" type="slidenum">
              <a:rPr kumimoji="1" lang="ja-JP" altLang="en-US" smtClean="0"/>
              <a:t>2</a:t>
            </a:fld>
            <a:endParaRPr kumimoji="1" lang="ja-JP" altLang="en-US"/>
          </a:p>
        </p:txBody>
      </p:sp>
    </p:spTree>
    <p:extLst>
      <p:ext uri="{BB962C8B-B14F-4D97-AF65-F5344CB8AC3E}">
        <p14:creationId xmlns:p14="http://schemas.microsoft.com/office/powerpoint/2010/main" val="3527209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1/30 11:05</a:t>
            </a: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1D4C9160-F9F6-45F0-BB03-F4059B67C705}" type="slidenum">
              <a:rPr kumimoji="1" lang="ja-JP" altLang="en-US" smtClean="0"/>
              <a:t>11</a:t>
            </a:fld>
            <a:endParaRPr kumimoji="1" lang="ja-JP" altLang="en-US"/>
          </a:p>
        </p:txBody>
      </p:sp>
    </p:spTree>
    <p:extLst>
      <p:ext uri="{BB962C8B-B14F-4D97-AF65-F5344CB8AC3E}">
        <p14:creationId xmlns:p14="http://schemas.microsoft.com/office/powerpoint/2010/main" val="631139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AE03E-99F8-7254-294B-1BFECCEDC5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8F995E-4583-E5DC-D2C8-4D4DC320A00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3D43C27-4B84-7330-10FF-28C8922EB949}"/>
              </a:ext>
            </a:extLst>
          </p:cNvPr>
          <p:cNvSpPr>
            <a:spLocks noGrp="1"/>
          </p:cNvSpPr>
          <p:nvPr>
            <p:ph type="body" idx="1"/>
          </p:nvPr>
        </p:nvSpPr>
        <p:spPr/>
        <p:txBody>
          <a:bodyPr/>
          <a:lstStyle/>
          <a:p>
            <a:r>
              <a:rPr kumimoji="1" lang="en-US" altLang="ja-JP"/>
              <a:t>1/30 11:05</a:t>
            </a:r>
            <a:endParaRPr kumimoji="1" lang="ja-JP" altLang="en-US"/>
          </a:p>
        </p:txBody>
      </p:sp>
      <p:sp>
        <p:nvSpPr>
          <p:cNvPr id="4" name="スライド番号プレースホルダー 3">
            <a:extLst>
              <a:ext uri="{FF2B5EF4-FFF2-40B4-BE49-F238E27FC236}">
                <a16:creationId xmlns:a16="http://schemas.microsoft.com/office/drawing/2014/main" id="{26B46AE3-E25C-0FA3-1610-B3703DEBDB0B}"/>
              </a:ext>
            </a:extLst>
          </p:cNvPr>
          <p:cNvSpPr>
            <a:spLocks noGrp="1"/>
          </p:cNvSpPr>
          <p:nvPr>
            <p:ph type="sldNum" sz="quarter" idx="5"/>
          </p:nvPr>
        </p:nvSpPr>
        <p:spPr/>
        <p:txBody>
          <a:bodyPr/>
          <a:lstStyle/>
          <a:p>
            <a:fld id="{1D4C9160-F9F6-45F0-BB03-F4059B67C705}" type="slidenum">
              <a:rPr kumimoji="1" lang="ja-JP" altLang="en-US" smtClean="0"/>
              <a:t>13</a:t>
            </a:fld>
            <a:endParaRPr kumimoji="1" lang="ja-JP" altLang="en-US"/>
          </a:p>
        </p:txBody>
      </p:sp>
    </p:spTree>
    <p:extLst>
      <p:ext uri="{BB962C8B-B14F-4D97-AF65-F5344CB8AC3E}">
        <p14:creationId xmlns:p14="http://schemas.microsoft.com/office/powerpoint/2010/main" val="2984784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D4C9160-F9F6-45F0-BB03-F4059B67C705}" type="slidenum">
              <a:rPr kumimoji="1" lang="ja-JP" altLang="en-US" smtClean="0"/>
              <a:t>20</a:t>
            </a:fld>
            <a:endParaRPr kumimoji="1" lang="ja-JP" altLang="en-US"/>
          </a:p>
        </p:txBody>
      </p:sp>
    </p:spTree>
    <p:extLst>
      <p:ext uri="{BB962C8B-B14F-4D97-AF65-F5344CB8AC3E}">
        <p14:creationId xmlns:p14="http://schemas.microsoft.com/office/powerpoint/2010/main" val="844899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90AD9B-6910-4A03-6EB3-4C288A7C644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3E57AE6-C8D7-15C2-4662-E66DBA9173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FFE8BB9-8522-AAFA-BB14-EA011C319592}"/>
              </a:ext>
            </a:extLst>
          </p:cNvPr>
          <p:cNvSpPr>
            <a:spLocks noGrp="1"/>
          </p:cNvSpPr>
          <p:nvPr>
            <p:ph type="dt" sz="half" idx="10"/>
          </p:nvPr>
        </p:nvSpPr>
        <p:spPr/>
        <p:txBody>
          <a:bodyPr/>
          <a:lstStyle/>
          <a:p>
            <a:fld id="{20E71E5F-A41C-449B-930F-4F62004BD9B2}"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6E5B94E8-C522-6177-1EA7-01F137B947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1891376-2A86-0BCB-758E-26CF62D4EED9}"/>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70255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2D0862-505C-E0BB-DC36-DDA23031C8C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239A33D-B163-8B01-1948-FDA727B76C9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A1F764-34C3-48F6-E9C8-597A8AA2272A}"/>
              </a:ext>
            </a:extLst>
          </p:cNvPr>
          <p:cNvSpPr>
            <a:spLocks noGrp="1"/>
          </p:cNvSpPr>
          <p:nvPr>
            <p:ph type="dt" sz="half" idx="10"/>
          </p:nvPr>
        </p:nvSpPr>
        <p:spPr/>
        <p:txBody>
          <a:bodyPr/>
          <a:lstStyle/>
          <a:p>
            <a:fld id="{20E71E5F-A41C-449B-930F-4F62004BD9B2}"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8F177476-BFE3-5D73-3C7D-ADA7DDF2552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62A9F8-CFCC-FCA8-4A6E-0E3785E9D882}"/>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4163112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8621841-0FF8-C266-BBE4-4FB65E39EAD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C47DDC9-D83B-F5B0-DC7D-004FA5FEF4C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15F0A0-B4F3-FD32-9018-90BC5B82A198}"/>
              </a:ext>
            </a:extLst>
          </p:cNvPr>
          <p:cNvSpPr>
            <a:spLocks noGrp="1"/>
          </p:cNvSpPr>
          <p:nvPr>
            <p:ph type="dt" sz="half" idx="10"/>
          </p:nvPr>
        </p:nvSpPr>
        <p:spPr/>
        <p:txBody>
          <a:bodyPr/>
          <a:lstStyle/>
          <a:p>
            <a:fld id="{20E71E5F-A41C-449B-930F-4F62004BD9B2}"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43994A38-16EC-2B1F-E523-EBC17EB325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A9A4557-7DA0-3CE6-D293-F227EA6DA055}"/>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912541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323EDA-0190-8F5D-0D6F-12FC4B2A50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F50B634-5739-9CD0-C9D6-C3D7EB13DB3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31DAEF-C722-B365-72FA-F282FF320E33}"/>
              </a:ext>
            </a:extLst>
          </p:cNvPr>
          <p:cNvSpPr>
            <a:spLocks noGrp="1"/>
          </p:cNvSpPr>
          <p:nvPr>
            <p:ph type="dt" sz="half" idx="10"/>
          </p:nvPr>
        </p:nvSpPr>
        <p:spPr/>
        <p:txBody>
          <a:bodyPr/>
          <a:lstStyle/>
          <a:p>
            <a:fld id="{20E71E5F-A41C-449B-930F-4F62004BD9B2}"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D9E04F98-836B-C213-B1ED-E4C80C64B9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41698F5-0292-C6CD-416F-064B020012E6}"/>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663073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AF2B69-9002-0FA5-7470-F598A6CFB58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3B58402-E5E7-2F3A-0C2C-A50A12A156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B83FBB-AA5E-8BE8-E3E9-675EA300B905}"/>
              </a:ext>
            </a:extLst>
          </p:cNvPr>
          <p:cNvSpPr>
            <a:spLocks noGrp="1"/>
          </p:cNvSpPr>
          <p:nvPr>
            <p:ph type="dt" sz="half" idx="10"/>
          </p:nvPr>
        </p:nvSpPr>
        <p:spPr/>
        <p:txBody>
          <a:bodyPr/>
          <a:lstStyle/>
          <a:p>
            <a:fld id="{20E71E5F-A41C-449B-930F-4F62004BD9B2}"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5DC1FDCA-9CC2-C7E7-6B61-9F53A553871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ABD7313-5487-A534-FF39-78BAF6838F90}"/>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373211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D96A4C-AC07-67B6-0B15-5955DB2E463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902062-5A6F-2731-EA38-DEED70CA4F4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ED53A23-FB57-E845-B932-9AEF41CE694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76E1D7B-0C3B-23E4-E777-FA11D8BF414C}"/>
              </a:ext>
            </a:extLst>
          </p:cNvPr>
          <p:cNvSpPr>
            <a:spLocks noGrp="1"/>
          </p:cNvSpPr>
          <p:nvPr>
            <p:ph type="dt" sz="half" idx="10"/>
          </p:nvPr>
        </p:nvSpPr>
        <p:spPr/>
        <p:txBody>
          <a:bodyPr/>
          <a:lstStyle/>
          <a:p>
            <a:fld id="{20E71E5F-A41C-449B-930F-4F62004BD9B2}" type="datetimeFigureOut">
              <a:rPr kumimoji="1" lang="ja-JP" altLang="en-US" smtClean="0"/>
              <a:t>2025/6/3</a:t>
            </a:fld>
            <a:endParaRPr kumimoji="1" lang="ja-JP" altLang="en-US"/>
          </a:p>
        </p:txBody>
      </p:sp>
      <p:sp>
        <p:nvSpPr>
          <p:cNvPr id="6" name="フッター プレースホルダー 5">
            <a:extLst>
              <a:ext uri="{FF2B5EF4-FFF2-40B4-BE49-F238E27FC236}">
                <a16:creationId xmlns:a16="http://schemas.microsoft.com/office/drawing/2014/main" id="{1B96DF70-891B-4885-1CB5-A638C63070A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A22F35-6EDB-AEAD-3536-6F68FAC99318}"/>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689399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17B7EA-6F33-6623-544C-D6CDF58E86B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6B4D2CC-E8B7-2473-08ED-BF5DC61ABC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2094691-0378-7860-EDB3-047C248ABDB3}"/>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94443EE-9150-21F0-2454-B8A4536D00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18A68D5-C3B9-3646-1515-D31FAEB1140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7596FA4-2C74-4818-70EF-55C992202197}"/>
              </a:ext>
            </a:extLst>
          </p:cNvPr>
          <p:cNvSpPr>
            <a:spLocks noGrp="1"/>
          </p:cNvSpPr>
          <p:nvPr>
            <p:ph type="dt" sz="half" idx="10"/>
          </p:nvPr>
        </p:nvSpPr>
        <p:spPr/>
        <p:txBody>
          <a:bodyPr/>
          <a:lstStyle/>
          <a:p>
            <a:fld id="{20E71E5F-A41C-449B-930F-4F62004BD9B2}" type="datetimeFigureOut">
              <a:rPr kumimoji="1" lang="ja-JP" altLang="en-US" smtClean="0"/>
              <a:t>2025/6/3</a:t>
            </a:fld>
            <a:endParaRPr kumimoji="1" lang="ja-JP" altLang="en-US"/>
          </a:p>
        </p:txBody>
      </p:sp>
      <p:sp>
        <p:nvSpPr>
          <p:cNvPr id="8" name="フッター プレースホルダー 7">
            <a:extLst>
              <a:ext uri="{FF2B5EF4-FFF2-40B4-BE49-F238E27FC236}">
                <a16:creationId xmlns:a16="http://schemas.microsoft.com/office/drawing/2014/main" id="{9D2B3881-2553-8310-FDE5-26719385F51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3741EE8-44AC-395E-CEA5-D01D0F81E611}"/>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367800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AD9A8C-39E7-4269-BD16-7F580C42323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7ABD7B3-132F-D56B-18C4-51EA620CFD09}"/>
              </a:ext>
            </a:extLst>
          </p:cNvPr>
          <p:cNvSpPr>
            <a:spLocks noGrp="1"/>
          </p:cNvSpPr>
          <p:nvPr>
            <p:ph type="dt" sz="half" idx="10"/>
          </p:nvPr>
        </p:nvSpPr>
        <p:spPr/>
        <p:txBody>
          <a:bodyPr/>
          <a:lstStyle/>
          <a:p>
            <a:fld id="{20E71E5F-A41C-449B-930F-4F62004BD9B2}" type="datetimeFigureOut">
              <a:rPr kumimoji="1" lang="ja-JP" altLang="en-US" smtClean="0"/>
              <a:t>2025/6/3</a:t>
            </a:fld>
            <a:endParaRPr kumimoji="1" lang="ja-JP" altLang="en-US"/>
          </a:p>
        </p:txBody>
      </p:sp>
      <p:sp>
        <p:nvSpPr>
          <p:cNvPr id="4" name="フッター プレースホルダー 3">
            <a:extLst>
              <a:ext uri="{FF2B5EF4-FFF2-40B4-BE49-F238E27FC236}">
                <a16:creationId xmlns:a16="http://schemas.microsoft.com/office/drawing/2014/main" id="{A47063EF-82DD-AAE6-6475-239B8B97A55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1145EC7-67F7-287D-5EFE-72EC9DB82B14}"/>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145506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99A20B4-363F-08FA-0976-D3B88DF43FFF}"/>
              </a:ext>
            </a:extLst>
          </p:cNvPr>
          <p:cNvSpPr>
            <a:spLocks noGrp="1"/>
          </p:cNvSpPr>
          <p:nvPr>
            <p:ph type="dt" sz="half" idx="10"/>
          </p:nvPr>
        </p:nvSpPr>
        <p:spPr/>
        <p:txBody>
          <a:bodyPr/>
          <a:lstStyle/>
          <a:p>
            <a:fld id="{20E71E5F-A41C-449B-930F-4F62004BD9B2}" type="datetimeFigureOut">
              <a:rPr kumimoji="1" lang="ja-JP" altLang="en-US" smtClean="0"/>
              <a:t>2025/6/3</a:t>
            </a:fld>
            <a:endParaRPr kumimoji="1" lang="ja-JP" altLang="en-US"/>
          </a:p>
        </p:txBody>
      </p:sp>
      <p:sp>
        <p:nvSpPr>
          <p:cNvPr id="3" name="フッター プレースホルダー 2">
            <a:extLst>
              <a:ext uri="{FF2B5EF4-FFF2-40B4-BE49-F238E27FC236}">
                <a16:creationId xmlns:a16="http://schemas.microsoft.com/office/drawing/2014/main" id="{D9E30FD4-95E7-5DF2-3128-0538B086E0C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555762F-2933-1A61-0453-1126C7E80AFF}"/>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4248553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AF3160-993E-A1E2-185A-E2D2912F7F9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403110D-220D-059A-4210-5880987067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BE2E839-0066-B042-F227-B778D6425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71BEDD4-59CE-36A3-590E-26D112C85138}"/>
              </a:ext>
            </a:extLst>
          </p:cNvPr>
          <p:cNvSpPr>
            <a:spLocks noGrp="1"/>
          </p:cNvSpPr>
          <p:nvPr>
            <p:ph type="dt" sz="half" idx="10"/>
          </p:nvPr>
        </p:nvSpPr>
        <p:spPr/>
        <p:txBody>
          <a:bodyPr/>
          <a:lstStyle/>
          <a:p>
            <a:fld id="{20E71E5F-A41C-449B-930F-4F62004BD9B2}" type="datetimeFigureOut">
              <a:rPr kumimoji="1" lang="ja-JP" altLang="en-US" smtClean="0"/>
              <a:t>2025/6/3</a:t>
            </a:fld>
            <a:endParaRPr kumimoji="1" lang="ja-JP" altLang="en-US"/>
          </a:p>
        </p:txBody>
      </p:sp>
      <p:sp>
        <p:nvSpPr>
          <p:cNvPr id="6" name="フッター プレースホルダー 5">
            <a:extLst>
              <a:ext uri="{FF2B5EF4-FFF2-40B4-BE49-F238E27FC236}">
                <a16:creationId xmlns:a16="http://schemas.microsoft.com/office/drawing/2014/main" id="{6E824B46-050E-2AFB-898B-E1D26572A6D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CBD2DA4-EA3C-E607-FA0B-577372A9C45E}"/>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2088532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0E4737-4707-B40F-D7C4-1B523D4B43B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CF94020-E355-33D2-627A-25CD7AEFEE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41A520C-AE4B-DBA6-8EBE-25F882B9A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0F78789-622F-4A6D-FA0E-E049C8BE3CC3}"/>
              </a:ext>
            </a:extLst>
          </p:cNvPr>
          <p:cNvSpPr>
            <a:spLocks noGrp="1"/>
          </p:cNvSpPr>
          <p:nvPr>
            <p:ph type="dt" sz="half" idx="10"/>
          </p:nvPr>
        </p:nvSpPr>
        <p:spPr/>
        <p:txBody>
          <a:bodyPr/>
          <a:lstStyle/>
          <a:p>
            <a:fld id="{20E71E5F-A41C-449B-930F-4F62004BD9B2}" type="datetimeFigureOut">
              <a:rPr kumimoji="1" lang="ja-JP" altLang="en-US" smtClean="0"/>
              <a:t>2025/6/3</a:t>
            </a:fld>
            <a:endParaRPr kumimoji="1" lang="ja-JP" altLang="en-US"/>
          </a:p>
        </p:txBody>
      </p:sp>
      <p:sp>
        <p:nvSpPr>
          <p:cNvPr id="6" name="フッター プレースホルダー 5">
            <a:extLst>
              <a:ext uri="{FF2B5EF4-FFF2-40B4-BE49-F238E27FC236}">
                <a16:creationId xmlns:a16="http://schemas.microsoft.com/office/drawing/2014/main" id="{79C4AFD6-6D75-4C6F-E227-B7BAB276337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C0B865-F049-28B3-C992-BA7B8851A7F5}"/>
              </a:ext>
            </a:extLst>
          </p:cNvPr>
          <p:cNvSpPr>
            <a:spLocks noGrp="1"/>
          </p:cNvSpPr>
          <p:nvPr>
            <p:ph type="sldNum" sz="quarter" idx="12"/>
          </p:nvPr>
        </p:nvSpPr>
        <p:spPr/>
        <p:txBody>
          <a:body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200086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B3B9F50-5D95-4F6E-D9A8-54860B3965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F3476A0-8887-7ACA-09D7-234BC3CB1B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27F0C07-202E-1AC7-5D28-E848940F97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E71E5F-A41C-449B-930F-4F62004BD9B2}" type="datetimeFigureOut">
              <a:rPr kumimoji="1" lang="ja-JP" altLang="en-US" smtClean="0"/>
              <a:t>2025/6/3</a:t>
            </a:fld>
            <a:endParaRPr kumimoji="1" lang="ja-JP" altLang="en-US"/>
          </a:p>
        </p:txBody>
      </p:sp>
      <p:sp>
        <p:nvSpPr>
          <p:cNvPr id="5" name="フッター プレースホルダー 4">
            <a:extLst>
              <a:ext uri="{FF2B5EF4-FFF2-40B4-BE49-F238E27FC236}">
                <a16:creationId xmlns:a16="http://schemas.microsoft.com/office/drawing/2014/main" id="{C41908FE-ADB9-A1DA-CA3E-ACC66E0DE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4C988B-6905-A1C1-CAD1-AFA0238BB2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9EE209-8DFB-49D8-B345-A2628475585B}" type="slidenum">
              <a:rPr kumimoji="1" lang="ja-JP" altLang="en-US" smtClean="0"/>
              <a:t>‹#›</a:t>
            </a:fld>
            <a:endParaRPr kumimoji="1" lang="ja-JP" altLang="en-US"/>
          </a:p>
        </p:txBody>
      </p:sp>
    </p:spTree>
    <p:extLst>
      <p:ext uri="{BB962C8B-B14F-4D97-AF65-F5344CB8AC3E}">
        <p14:creationId xmlns:p14="http://schemas.microsoft.com/office/powerpoint/2010/main" val="3628416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22_98E9A8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rdc01.dcc.med.osaka-u.ac.jp/redcap/"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33A93A-8247-97E3-AB76-F06C2B8E0609}"/>
              </a:ext>
            </a:extLst>
          </p:cNvPr>
          <p:cNvSpPr>
            <a:spLocks noGrp="1"/>
          </p:cNvSpPr>
          <p:nvPr>
            <p:ph type="ctrTitle"/>
          </p:nvPr>
        </p:nvSpPr>
        <p:spPr>
          <a:xfrm>
            <a:off x="1352722" y="1951527"/>
            <a:ext cx="9568070" cy="2387600"/>
          </a:xfrm>
        </p:spPr>
        <p:txBody>
          <a:bodyPr>
            <a:normAutofit fontScale="90000"/>
          </a:bodyPr>
          <a:lstStyle/>
          <a:p>
            <a:r>
              <a:rPr kumimoji="1" lang="ja-JP" altLang="en-US" sz="4000" b="1" dirty="0">
                <a:latin typeface="メイリオ" panose="020B0604030504040204" pitchFamily="50" charset="-128"/>
                <a:ea typeface="メイリオ" panose="020B0604030504040204" pitchFamily="50" charset="-128"/>
              </a:rPr>
              <a:t>先進医療</a:t>
            </a:r>
            <a:r>
              <a:rPr kumimoji="1" lang="en-US" altLang="ja-JP" sz="4000" b="1" dirty="0">
                <a:latin typeface="メイリオ" panose="020B0604030504040204" pitchFamily="50" charset="-128"/>
                <a:ea typeface="メイリオ" panose="020B0604030504040204" pitchFamily="50" charset="-128"/>
              </a:rPr>
              <a:t>A</a:t>
            </a:r>
            <a:br>
              <a:rPr kumimoji="1" lang="en-US" altLang="ja-JP" sz="4000" b="1" dirty="0">
                <a:latin typeface="メイリオ" panose="020B0604030504040204" pitchFamily="50" charset="-128"/>
                <a:ea typeface="メイリオ" panose="020B0604030504040204" pitchFamily="50" charset="-128"/>
              </a:rPr>
            </a:br>
            <a:r>
              <a:rPr kumimoji="1" lang="ja-JP" altLang="en-US" sz="4000" b="1" dirty="0">
                <a:latin typeface="メイリオ" panose="020B0604030504040204" pitchFamily="50" charset="-128"/>
                <a:ea typeface="メイリオ" panose="020B0604030504040204" pitchFamily="50" charset="-128"/>
              </a:rPr>
              <a:t>　</a:t>
            </a:r>
            <a:br>
              <a:rPr kumimoji="1" lang="en-US" altLang="ja-JP" sz="4000" b="1" dirty="0">
                <a:latin typeface="メイリオ" panose="020B0604030504040204" pitchFamily="50" charset="-128"/>
                <a:ea typeface="メイリオ" panose="020B0604030504040204" pitchFamily="50" charset="-128"/>
              </a:rPr>
            </a:br>
            <a:r>
              <a:rPr kumimoji="1" lang="ja-JP" altLang="en-US" sz="4000" b="1" dirty="0">
                <a:latin typeface="メイリオ" panose="020B0604030504040204" pitchFamily="50" charset="-128"/>
                <a:ea typeface="メイリオ" panose="020B0604030504040204" pitchFamily="50" charset="-128"/>
              </a:rPr>
              <a:t>腹腔鏡下卵巣癌</a:t>
            </a:r>
            <a:r>
              <a:rPr lang="ja-JP" altLang="en-US" sz="4000" b="1" dirty="0">
                <a:latin typeface="メイリオ" panose="020B0604030504040204" pitchFamily="50" charset="-128"/>
                <a:ea typeface="メイリオ" panose="020B0604030504040204" pitchFamily="50" charset="-128"/>
              </a:rPr>
              <a:t>・</a:t>
            </a:r>
            <a:r>
              <a:rPr kumimoji="1" lang="ja-JP" altLang="en-US" sz="4000" b="1" dirty="0">
                <a:latin typeface="メイリオ" panose="020B0604030504040204" pitchFamily="50" charset="-128"/>
                <a:ea typeface="メイリオ" panose="020B0604030504040204" pitchFamily="50" charset="-128"/>
              </a:rPr>
              <a:t>卵管癌</a:t>
            </a:r>
            <a:r>
              <a:rPr lang="ja-JP" altLang="en-US" sz="4000" b="1" dirty="0">
                <a:latin typeface="メイリオ" panose="020B0604030504040204" pitchFamily="50" charset="-128"/>
                <a:ea typeface="メイリオ" panose="020B0604030504040204" pitchFamily="50" charset="-128"/>
              </a:rPr>
              <a:t>・</a:t>
            </a:r>
            <a:r>
              <a:rPr kumimoji="1" lang="ja-JP" altLang="en-US" sz="4000" b="1" dirty="0">
                <a:latin typeface="メイリオ" panose="020B0604030504040204" pitchFamily="50" charset="-128"/>
                <a:ea typeface="メイリオ" panose="020B0604030504040204" pitchFamily="50" charset="-128"/>
              </a:rPr>
              <a:t>腹膜癌根治術</a:t>
            </a:r>
            <a:br>
              <a:rPr kumimoji="1" lang="en-US" altLang="ja-JP" sz="4000" b="1" dirty="0">
                <a:latin typeface="メイリオ" panose="020B0604030504040204" pitchFamily="50" charset="-128"/>
                <a:ea typeface="メイリオ" panose="020B0604030504040204" pitchFamily="50" charset="-128"/>
              </a:rPr>
            </a:br>
            <a:br>
              <a:rPr kumimoji="1" lang="en-US" altLang="ja-JP" sz="4000" b="1" dirty="0">
                <a:latin typeface="メイリオ" panose="020B0604030504040204" pitchFamily="50" charset="-128"/>
                <a:ea typeface="メイリオ" panose="020B0604030504040204" pitchFamily="50" charset="-128"/>
              </a:rPr>
            </a:br>
            <a:r>
              <a:rPr kumimoji="1" lang="ja-JP" altLang="en-US" sz="4000" b="1" dirty="0">
                <a:latin typeface="メイリオ" panose="020B0604030504040204" pitchFamily="50" charset="-128"/>
                <a:ea typeface="メイリオ" panose="020B0604030504040204" pitchFamily="50" charset="-128"/>
              </a:rPr>
              <a:t>手順書</a:t>
            </a:r>
          </a:p>
        </p:txBody>
      </p:sp>
    </p:spTree>
    <p:extLst>
      <p:ext uri="{BB962C8B-B14F-4D97-AF65-F5344CB8AC3E}">
        <p14:creationId xmlns:p14="http://schemas.microsoft.com/office/powerpoint/2010/main" val="3139706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65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図 2">
            <a:extLst>
              <a:ext uri="{FF2B5EF4-FFF2-40B4-BE49-F238E27FC236}">
                <a16:creationId xmlns:a16="http://schemas.microsoft.com/office/drawing/2014/main" id="{F5FFEC4A-F379-2927-8633-78FB0C7B0252}"/>
              </a:ext>
            </a:extLst>
          </p:cNvPr>
          <p:cNvPicPr>
            <a:picLocks noChangeAspect="1"/>
          </p:cNvPicPr>
          <p:nvPr/>
        </p:nvPicPr>
        <p:blipFill>
          <a:blip r:embed="rId3"/>
          <a:stretch>
            <a:fillRect/>
          </a:stretch>
        </p:blipFill>
        <p:spPr>
          <a:xfrm>
            <a:off x="1258611" y="599216"/>
            <a:ext cx="3944760" cy="5615317"/>
          </a:xfrm>
          <a:prstGeom prst="rect">
            <a:avLst/>
          </a:prstGeom>
        </p:spPr>
      </p:pic>
      <p:pic>
        <p:nvPicPr>
          <p:cNvPr id="8" name="図 7">
            <a:extLst>
              <a:ext uri="{FF2B5EF4-FFF2-40B4-BE49-F238E27FC236}">
                <a16:creationId xmlns:a16="http://schemas.microsoft.com/office/drawing/2014/main" id="{6C995334-F0B1-E7C8-5607-A14A850E5FC7}"/>
              </a:ext>
            </a:extLst>
          </p:cNvPr>
          <p:cNvPicPr>
            <a:picLocks noChangeAspect="1"/>
          </p:cNvPicPr>
          <p:nvPr/>
        </p:nvPicPr>
        <p:blipFill>
          <a:blip r:embed="rId4"/>
          <a:stretch>
            <a:fillRect/>
          </a:stretch>
        </p:blipFill>
        <p:spPr>
          <a:xfrm>
            <a:off x="6652938" y="522514"/>
            <a:ext cx="4547884" cy="5812971"/>
          </a:xfrm>
          <a:prstGeom prst="rect">
            <a:avLst/>
          </a:prstGeom>
        </p:spPr>
      </p:pic>
      <p:grpSp>
        <p:nvGrpSpPr>
          <p:cNvPr id="19" name="グループ化 18">
            <a:extLst>
              <a:ext uri="{FF2B5EF4-FFF2-40B4-BE49-F238E27FC236}">
                <a16:creationId xmlns:a16="http://schemas.microsoft.com/office/drawing/2014/main" id="{F0046808-2DAF-14EB-D408-372B35E62C66}"/>
              </a:ext>
            </a:extLst>
          </p:cNvPr>
          <p:cNvGrpSpPr/>
          <p:nvPr/>
        </p:nvGrpSpPr>
        <p:grpSpPr>
          <a:xfrm>
            <a:off x="6510130" y="3133976"/>
            <a:ext cx="4833500" cy="1132535"/>
            <a:chOff x="2650836" y="2965535"/>
            <a:chExt cx="4833500" cy="1132535"/>
          </a:xfrm>
        </p:grpSpPr>
        <p:cxnSp>
          <p:nvCxnSpPr>
            <p:cNvPr id="11" name="直線矢印コネクタ 10">
              <a:extLst>
                <a:ext uri="{FF2B5EF4-FFF2-40B4-BE49-F238E27FC236}">
                  <a16:creationId xmlns:a16="http://schemas.microsoft.com/office/drawing/2014/main" id="{24C8E44C-04EF-4664-03D7-4E3295505C88}"/>
                </a:ext>
              </a:extLst>
            </p:cNvPr>
            <p:cNvCxnSpPr>
              <a:cxnSpLocks/>
            </p:cNvCxnSpPr>
            <p:nvPr/>
          </p:nvCxnSpPr>
          <p:spPr>
            <a:xfrm flipH="1" flipV="1">
              <a:off x="4057225" y="3726483"/>
              <a:ext cx="266663" cy="3715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テキスト ボックス 8">
              <a:extLst>
                <a:ext uri="{FF2B5EF4-FFF2-40B4-BE49-F238E27FC236}">
                  <a16:creationId xmlns:a16="http://schemas.microsoft.com/office/drawing/2014/main" id="{83BFD024-168D-5D9D-8B25-927B3FECA734}"/>
                </a:ext>
              </a:extLst>
            </p:cNvPr>
            <p:cNvSpPr txBox="1"/>
            <p:nvPr/>
          </p:nvSpPr>
          <p:spPr>
            <a:xfrm>
              <a:off x="2650836" y="2965535"/>
              <a:ext cx="48335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a:solidFill>
                    <a:srgbClr val="FF0000"/>
                  </a:solidFill>
                  <a:latin typeface="メイリオ" panose="020B0604030504040204" pitchFamily="50" charset="-128"/>
                  <a:ea typeface="メイリオ" panose="020B0604030504040204" pitchFamily="50" charset="-128"/>
                </a:rPr>
                <a:t>前向き症例登録</a:t>
              </a:r>
              <a:r>
                <a:rPr lang="ja-JP" altLang="en-US">
                  <a:latin typeface="メイリオ" panose="020B0604030504040204" pitchFamily="50" charset="-128"/>
                  <a:ea typeface="メイリオ" panose="020B0604030504040204" pitchFamily="50" charset="-128"/>
                </a:rPr>
                <a:t>（開腹及び腹腔鏡手術症例）</a:t>
              </a:r>
              <a:endParaRPr lang="en-US" altLang="ja-JP">
                <a:latin typeface="メイリオ" panose="020B0604030504040204" pitchFamily="50" charset="-128"/>
                <a:ea typeface="メイリオ" panose="020B0604030504040204" pitchFamily="50" charset="-128"/>
              </a:endParaRPr>
            </a:p>
            <a:p>
              <a:r>
                <a:rPr lang="ja-JP" altLang="en-US">
                  <a:latin typeface="メイリオ" panose="020B0604030504040204" pitchFamily="50" charset="-128"/>
                  <a:ea typeface="メイリオ" panose="020B0604030504040204" pitchFamily="50" charset="-128"/>
                </a:rPr>
                <a:t>を行う義務がある</a:t>
              </a:r>
              <a:endParaRPr kumimoji="1" lang="ja-JP" altLang="en-US">
                <a:latin typeface="メイリオ" panose="020B0604030504040204" pitchFamily="50" charset="-128"/>
                <a:ea typeface="メイリオ" panose="020B0604030504040204" pitchFamily="50" charset="-128"/>
              </a:endParaRPr>
            </a:p>
          </p:txBody>
        </p:sp>
      </p:grpSp>
      <p:grpSp>
        <p:nvGrpSpPr>
          <p:cNvPr id="7" name="グループ化 6">
            <a:extLst>
              <a:ext uri="{FF2B5EF4-FFF2-40B4-BE49-F238E27FC236}">
                <a16:creationId xmlns:a16="http://schemas.microsoft.com/office/drawing/2014/main" id="{D72AA87C-37A7-AB9F-1792-6AD633C2407C}"/>
              </a:ext>
            </a:extLst>
          </p:cNvPr>
          <p:cNvGrpSpPr/>
          <p:nvPr/>
        </p:nvGrpSpPr>
        <p:grpSpPr>
          <a:xfrm>
            <a:off x="6569177" y="4773397"/>
            <a:ext cx="5033473" cy="1097657"/>
            <a:chOff x="2646174" y="4459916"/>
            <a:chExt cx="5033473" cy="1097657"/>
          </a:xfrm>
        </p:grpSpPr>
        <p:sp>
          <p:nvSpPr>
            <p:cNvPr id="2" name="テキスト ボックス 1">
              <a:extLst>
                <a:ext uri="{FF2B5EF4-FFF2-40B4-BE49-F238E27FC236}">
                  <a16:creationId xmlns:a16="http://schemas.microsoft.com/office/drawing/2014/main" id="{08A33F25-C94F-E2B7-5E7C-586A5705550C}"/>
                </a:ext>
              </a:extLst>
            </p:cNvPr>
            <p:cNvSpPr txBox="1"/>
            <p:nvPr/>
          </p:nvSpPr>
          <p:spPr>
            <a:xfrm>
              <a:off x="2646174" y="4911242"/>
              <a:ext cx="503347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a:latin typeface="メイリオ" panose="020B0604030504040204" pitchFamily="50" charset="-128"/>
                  <a:ea typeface="メイリオ" panose="020B0604030504040204" pitchFamily="50" charset="-128"/>
                </a:rPr>
                <a:t>腹腔鏡下傍大動脈リンパ節郭清を行う場合は、</a:t>
              </a:r>
              <a:r>
                <a:rPr kumimoji="1" lang="ja-JP" altLang="en-US">
                  <a:solidFill>
                    <a:srgbClr val="FF0000"/>
                  </a:solidFill>
                  <a:latin typeface="メイリオ" panose="020B0604030504040204" pitchFamily="50" charset="-128"/>
                  <a:ea typeface="メイリオ" panose="020B0604030504040204" pitchFamily="50" charset="-128"/>
                </a:rPr>
                <a:t>経験のある医師に指導を仰ぐ</a:t>
              </a:r>
              <a:r>
                <a:rPr kumimoji="1" lang="ja-JP" altLang="en-US">
                  <a:latin typeface="メイリオ" panose="020B0604030504040204" pitchFamily="50" charset="-128"/>
                  <a:ea typeface="メイリオ" panose="020B0604030504040204" pitchFamily="50" charset="-128"/>
                </a:rPr>
                <a:t>必要がある</a:t>
              </a:r>
            </a:p>
          </p:txBody>
        </p:sp>
        <p:cxnSp>
          <p:nvCxnSpPr>
            <p:cNvPr id="6" name="直線矢印コネクタ 5">
              <a:extLst>
                <a:ext uri="{FF2B5EF4-FFF2-40B4-BE49-F238E27FC236}">
                  <a16:creationId xmlns:a16="http://schemas.microsoft.com/office/drawing/2014/main" id="{E944CCA6-309D-305E-8705-250C50C387DA}"/>
                </a:ext>
              </a:extLst>
            </p:cNvPr>
            <p:cNvCxnSpPr>
              <a:cxnSpLocks/>
            </p:cNvCxnSpPr>
            <p:nvPr/>
          </p:nvCxnSpPr>
          <p:spPr>
            <a:xfrm>
              <a:off x="5386409" y="4459916"/>
              <a:ext cx="148097" cy="3957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56544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C6B11-1786-8387-E670-D6CA76235DAA}"/>
            </a:ext>
          </a:extLst>
        </p:cNvPr>
        <p:cNvGrpSpPr/>
        <p:nvPr/>
      </p:nvGrpSpPr>
      <p:grpSpPr>
        <a:xfrm>
          <a:off x="0" y="0"/>
          <a:ext cx="0" cy="0"/>
          <a:chOff x="0" y="0"/>
          <a:chExt cx="0" cy="0"/>
        </a:xfrm>
      </p:grpSpPr>
      <p:sp>
        <p:nvSpPr>
          <p:cNvPr id="3" name="タイトル 1">
            <a:extLst>
              <a:ext uri="{FF2B5EF4-FFF2-40B4-BE49-F238E27FC236}">
                <a16:creationId xmlns:a16="http://schemas.microsoft.com/office/drawing/2014/main" id="{93A2B5EC-68DB-EFA9-7E2E-0C979C6D86F2}"/>
              </a:ext>
            </a:extLst>
          </p:cNvPr>
          <p:cNvSpPr txBox="1">
            <a:spLocks/>
          </p:cNvSpPr>
          <p:nvPr/>
        </p:nvSpPr>
        <p:spPr>
          <a:xfrm>
            <a:off x="838200" y="23872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endParaRPr lang="ja-JP" altLang="en-US" b="1">
              <a:latin typeface="Meiryo" panose="020B0604030504040204" pitchFamily="34" charset="-128"/>
              <a:ea typeface="Meiryo" panose="020B0604030504040204" pitchFamily="34" charset="-128"/>
            </a:endParaRPr>
          </a:p>
        </p:txBody>
      </p:sp>
      <p:sp>
        <p:nvSpPr>
          <p:cNvPr id="6" name="タイトル 1">
            <a:extLst>
              <a:ext uri="{FF2B5EF4-FFF2-40B4-BE49-F238E27FC236}">
                <a16:creationId xmlns:a16="http://schemas.microsoft.com/office/drawing/2014/main" id="{C53B068D-C4DB-88FD-DEEF-A74975A5C517}"/>
              </a:ext>
            </a:extLst>
          </p:cNvPr>
          <p:cNvSpPr txBox="1">
            <a:spLocks/>
          </p:cNvSpPr>
          <p:nvPr/>
        </p:nvSpPr>
        <p:spPr>
          <a:xfrm>
            <a:off x="838200" y="1001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latin typeface="Meiryo" panose="020B0604030504040204" pitchFamily="34" charset="-128"/>
                <a:ea typeface="Meiryo" panose="020B0604030504040204" pitchFamily="34" charset="-128"/>
              </a:rPr>
              <a:t>参加医療機関の要件</a:t>
            </a:r>
          </a:p>
        </p:txBody>
      </p:sp>
      <p:graphicFrame>
        <p:nvGraphicFramePr>
          <p:cNvPr id="10" name="表 9">
            <a:extLst>
              <a:ext uri="{FF2B5EF4-FFF2-40B4-BE49-F238E27FC236}">
                <a16:creationId xmlns:a16="http://schemas.microsoft.com/office/drawing/2014/main" id="{032E32CA-AD21-18F3-092A-73CAEC4A7042}"/>
              </a:ext>
            </a:extLst>
          </p:cNvPr>
          <p:cNvGraphicFramePr>
            <a:graphicFrameLocks noGrp="1"/>
          </p:cNvGraphicFramePr>
          <p:nvPr>
            <p:extLst>
              <p:ext uri="{D42A27DB-BD31-4B8C-83A1-F6EECF244321}">
                <p14:modId xmlns:p14="http://schemas.microsoft.com/office/powerpoint/2010/main" val="1580745498"/>
              </p:ext>
            </p:extLst>
          </p:nvPr>
        </p:nvGraphicFramePr>
        <p:xfrm>
          <a:off x="516000" y="1571507"/>
          <a:ext cx="11160000" cy="324000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885190419"/>
                    </a:ext>
                  </a:extLst>
                </a:gridCol>
                <a:gridCol w="9000000">
                  <a:extLst>
                    <a:ext uri="{9D8B030D-6E8A-4147-A177-3AD203B41FA5}">
                      <a16:colId xmlns:a16="http://schemas.microsoft.com/office/drawing/2014/main" val="561513838"/>
                    </a:ext>
                  </a:extLst>
                </a:gridCol>
              </a:tblGrid>
              <a:tr h="648000">
                <a:tc>
                  <a:txBody>
                    <a:bodyPr/>
                    <a:lstStyle/>
                    <a:p>
                      <a:r>
                        <a:rPr kumimoji="1" lang="ja-JP" altLang="en-US" sz="2400"/>
                        <a:t>対象</a:t>
                      </a:r>
                    </a:p>
                  </a:txBody>
                  <a:tcPr anchor="ctr"/>
                </a:tc>
                <a:tc>
                  <a:txBody>
                    <a:bodyPr/>
                    <a:lstStyle/>
                    <a:p>
                      <a:r>
                        <a:rPr kumimoji="1" lang="ja-JP" altLang="en-US" sz="2400"/>
                        <a:t>要件</a:t>
                      </a:r>
                    </a:p>
                  </a:txBody>
                  <a:tcPr anchor="ctr"/>
                </a:tc>
                <a:extLst>
                  <a:ext uri="{0D108BD9-81ED-4DB2-BD59-A6C34878D82A}">
                    <a16:rowId xmlns:a16="http://schemas.microsoft.com/office/drawing/2014/main" val="807647537"/>
                  </a:ext>
                </a:extLst>
              </a:tr>
              <a:tr h="864000">
                <a:tc>
                  <a:txBody>
                    <a:bodyPr/>
                    <a:lstStyle/>
                    <a:p>
                      <a:r>
                        <a:rPr lang="ja-JP" altLang="en-US" sz="2400" b="1">
                          <a:latin typeface="Meiryo" panose="020B0604030504040204" pitchFamily="34" charset="-128"/>
                          <a:ea typeface="Meiryo" panose="020B0604030504040204" pitchFamily="34" charset="-128"/>
                        </a:rPr>
                        <a:t>実施責任医師</a:t>
                      </a:r>
                      <a:endParaRPr kumimoji="1" lang="ja-JP" altLang="en-US" sz="2400"/>
                    </a:p>
                  </a:txBody>
                  <a:tcPr anchor="ctr"/>
                </a:tc>
                <a:tc>
                  <a:txBody>
                    <a:bodyPr/>
                    <a:lstStyle/>
                    <a:p>
                      <a:pPr marL="285750" indent="-285750">
                        <a:buFont typeface="Arial" panose="020B0604020202020204" pitchFamily="34" charset="0"/>
                        <a:buChar char="•"/>
                        <a:tabLst>
                          <a:tab pos="1020763" algn="l"/>
                          <a:tab pos="4476750" algn="l"/>
                          <a:tab pos="4525963" algn="l"/>
                        </a:tabLst>
                      </a:pPr>
                      <a:r>
                        <a:rPr lang="ja-JP" altLang="en-US" sz="2400" u="none" strike="noStrike" kern="100">
                          <a:effectLst/>
                          <a:latin typeface="Meiryo" panose="020B0604030504040204" pitchFamily="34" charset="-128"/>
                          <a:ea typeface="Meiryo" panose="020B0604030504040204" pitchFamily="34" charset="-128"/>
                          <a:cs typeface="Times New Roman" panose="02020603050405020304" pitchFamily="18" charset="0"/>
                        </a:rPr>
                        <a:t>日本婦人科腫瘍学会婦人科腫瘍専門医　</a:t>
                      </a:r>
                      <a:endParaRPr lang="en-US" altLang="ja-JP" sz="2400" u="none" strike="noStrike" kern="100">
                        <a:effectLst/>
                        <a:latin typeface="Meiryo" panose="020B0604030504040204" pitchFamily="34" charset="-128"/>
                        <a:ea typeface="Meiryo" panose="020B0604030504040204" pitchFamily="34" charset="-128"/>
                        <a:cs typeface="Times New Roman" panose="02020603050405020304" pitchFamily="18" charset="0"/>
                      </a:endParaRPr>
                    </a:p>
                    <a:p>
                      <a:pPr marL="285750" indent="-285750">
                        <a:buFont typeface="Arial" panose="020B0604020202020204" pitchFamily="34" charset="0"/>
                        <a:buChar char="•"/>
                      </a:pPr>
                      <a:r>
                        <a:rPr lang="ja-JP" altLang="en-US" sz="2400" u="none" strike="noStrike" kern="100">
                          <a:effectLst/>
                          <a:latin typeface="Meiryo" panose="020B0604030504040204" pitchFamily="34" charset="-128"/>
                          <a:ea typeface="Meiryo" panose="020B0604030504040204" pitchFamily="34" charset="-128"/>
                          <a:cs typeface="Times New Roman" panose="02020603050405020304" pitchFamily="18" charset="0"/>
                        </a:rPr>
                        <a:t>当該技術の経験症例数</a:t>
                      </a:r>
                      <a:r>
                        <a:rPr lang="ja-JP" altLang="en-US" sz="2400" kern="100">
                          <a:latin typeface="Meiryo" panose="020B0604030504040204" pitchFamily="34" charset="-128"/>
                          <a:ea typeface="Meiryo" panose="020B0604030504040204" pitchFamily="34" charset="-128"/>
                          <a:cs typeface="Times New Roman" panose="02020603050405020304" pitchFamily="18" charset="0"/>
                        </a:rPr>
                        <a:t>：</a:t>
                      </a:r>
                      <a:r>
                        <a:rPr lang="en-US" altLang="ja-JP" sz="2400" kern="100">
                          <a:latin typeface="Meiryo" panose="020B0604030504040204" pitchFamily="34" charset="-128"/>
                          <a:ea typeface="Meiryo" panose="020B0604030504040204" pitchFamily="34" charset="-128"/>
                          <a:cs typeface="Times New Roman" panose="02020603050405020304" pitchFamily="18" charset="0"/>
                        </a:rPr>
                        <a:t>3</a:t>
                      </a:r>
                      <a:r>
                        <a:rPr lang="ja-JP" altLang="en-US" sz="2400" u="none" strike="noStrike" kern="100">
                          <a:effectLst/>
                          <a:latin typeface="Meiryo" panose="020B0604030504040204" pitchFamily="34" charset="-128"/>
                          <a:ea typeface="Meiryo" panose="020B0604030504040204" pitchFamily="34" charset="-128"/>
                          <a:cs typeface="Times New Roman" panose="02020603050405020304" pitchFamily="18" charset="0"/>
                        </a:rPr>
                        <a:t>例以上</a:t>
                      </a:r>
                      <a:endParaRPr lang="en-US" altLang="ja-JP" sz="2400" u="none" strike="noStrike" kern="100">
                        <a:effectLst/>
                        <a:latin typeface="Meiryo" panose="020B0604030504040204" pitchFamily="34" charset="-128"/>
                        <a:ea typeface="Meiryo" panose="020B0604030504040204" pitchFamily="34" charset="-128"/>
                        <a:cs typeface="Times New Roman" panose="02020603050405020304" pitchFamily="18" charset="0"/>
                      </a:endParaRPr>
                    </a:p>
                  </a:txBody>
                  <a:tcPr anchor="ctr"/>
                </a:tc>
                <a:extLst>
                  <a:ext uri="{0D108BD9-81ED-4DB2-BD59-A6C34878D82A}">
                    <a16:rowId xmlns:a16="http://schemas.microsoft.com/office/drawing/2014/main" val="3466076049"/>
                  </a:ext>
                </a:extLst>
              </a:tr>
              <a:tr h="86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a:latin typeface="Meiryo" panose="020B0604030504040204" pitchFamily="34" charset="-128"/>
                          <a:ea typeface="Meiryo" panose="020B0604030504040204" pitchFamily="34" charset="-128"/>
                        </a:rPr>
                        <a:t>医療機関</a:t>
                      </a:r>
                      <a:endParaRPr lang="ja-JP" altLang="en-US" sz="2400" b="1">
                        <a:latin typeface="Meiryo" panose="020B0604030504040204" pitchFamily="34" charset="-128"/>
                        <a:ea typeface="Meiryo" panose="020B0604030504040204" pitchFamily="34" charset="-128"/>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ja-JP" sz="2400" kern="100" cap="all" spc="60">
                          <a:effectLst/>
                          <a:latin typeface="Meiryo" panose="020B0604030504040204" pitchFamily="34" charset="-128"/>
                          <a:ea typeface="Meiryo" panose="020B0604030504040204" pitchFamily="34" charset="-128"/>
                        </a:rPr>
                        <a:t>実施診療科の医師数</a:t>
                      </a:r>
                      <a:r>
                        <a:rPr lang="ja-JP" altLang="en-US" sz="2400" kern="100" cap="all" spc="60">
                          <a:effectLst/>
                          <a:latin typeface="Meiryo" panose="020B0604030504040204" pitchFamily="34" charset="-128"/>
                          <a:ea typeface="Meiryo" panose="020B0604030504040204" pitchFamily="34" charset="-128"/>
                        </a:rPr>
                        <a:t>：２名以上</a:t>
                      </a:r>
                      <a:endParaRPr lang="en-US" altLang="ja-JP" sz="2400" kern="100" cap="all" spc="60">
                        <a:effectLst/>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2400" kern="100" cap="all" spc="60">
                          <a:effectLst/>
                          <a:latin typeface="Meiryo" panose="020B0604030504040204" pitchFamily="34" charset="-128"/>
                          <a:ea typeface="Meiryo" panose="020B0604030504040204" pitchFamily="34" charset="-128"/>
                        </a:rPr>
                        <a:t>   </a:t>
                      </a:r>
                      <a:r>
                        <a:rPr lang="ja-JP" altLang="ja-JP" sz="2400" kern="100" cap="all" spc="60">
                          <a:effectLst/>
                          <a:latin typeface="Meiryo" panose="020B0604030504040204" pitchFamily="34" charset="-128"/>
                          <a:ea typeface="Meiryo" panose="020B0604030504040204" pitchFamily="34" charset="-128"/>
                        </a:rPr>
                        <a:t>常勤の日本産科婦人科内視鏡学会</a:t>
                      </a:r>
                      <a:r>
                        <a:rPr lang="en-US" altLang="ja-JP" sz="2400" kern="100" cap="all" spc="60">
                          <a:latin typeface="Meiryo" panose="020B0604030504040204" pitchFamily="34" charset="-128"/>
                          <a:ea typeface="Meiryo" panose="020B0604030504040204" pitchFamily="34" charset="-128"/>
                        </a:rPr>
                        <a:t> </a:t>
                      </a:r>
                      <a:r>
                        <a:rPr lang="ja-JP" altLang="ja-JP" sz="2400" kern="100" cap="all" spc="60">
                          <a:effectLst/>
                          <a:latin typeface="Meiryo" panose="020B0604030504040204" pitchFamily="34" charset="-128"/>
                          <a:ea typeface="Meiryo" panose="020B0604030504040204" pitchFamily="34" charset="-128"/>
                        </a:rPr>
                        <a:t>腹腔鏡技術認定医</a:t>
                      </a:r>
                      <a:r>
                        <a:rPr lang="en-US" altLang="ja-JP" sz="2400" kern="100" cap="all" spc="60">
                          <a:effectLst/>
                          <a:latin typeface="Meiryo" panose="020B0604030504040204" pitchFamily="34" charset="-128"/>
                          <a:ea typeface="Meiryo" panose="020B0604030504040204" pitchFamily="34" charset="-128"/>
                        </a:rPr>
                        <a:t>1</a:t>
                      </a:r>
                      <a:r>
                        <a:rPr lang="ja-JP" altLang="ja-JP" sz="2400" kern="100" cap="all" spc="60">
                          <a:effectLst/>
                          <a:latin typeface="Meiryo" panose="020B0604030504040204" pitchFamily="34" charset="-128"/>
                          <a:ea typeface="Meiryo" panose="020B0604030504040204" pitchFamily="34" charset="-128"/>
                        </a:rPr>
                        <a:t>名以</a:t>
                      </a:r>
                      <a:r>
                        <a:rPr lang="ja-JP" altLang="en-US" sz="2400" kern="100" cap="all" spc="60">
                          <a:effectLst/>
                          <a:latin typeface="Meiryo" panose="020B0604030504040204" pitchFamily="34" charset="-128"/>
                          <a:ea typeface="Meiryo" panose="020B0604030504040204" pitchFamily="34" charset="-128"/>
                        </a:rPr>
                        <a:t>上</a:t>
                      </a:r>
                      <a:endParaRPr lang="en-US" altLang="ja-JP" sz="2400" kern="100" cap="all" spc="60">
                        <a:effectLst/>
                        <a:latin typeface="Meiryo" panose="020B0604030504040204" pitchFamily="34" charset="-128"/>
                        <a:ea typeface="Meiryo" panose="020B0604030504040204" pitchFamily="34" charset="-128"/>
                      </a:endParaRPr>
                    </a:p>
                  </a:txBody>
                  <a:tcPr anchor="ctr"/>
                </a:tc>
                <a:extLst>
                  <a:ext uri="{0D108BD9-81ED-4DB2-BD59-A6C34878D82A}">
                    <a16:rowId xmlns:a16="http://schemas.microsoft.com/office/drawing/2014/main" val="1303915604"/>
                  </a:ext>
                </a:extLst>
              </a:tr>
              <a:tr h="86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a:latin typeface="Meiryo" panose="020B0604030504040204" pitchFamily="34" charset="-128"/>
                          <a:ea typeface="Meiryo" panose="020B0604030504040204" pitchFamily="34" charset="-128"/>
                        </a:rPr>
                        <a:t>その他</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ja-JP" sz="2400" kern="100">
                          <a:effectLst/>
                          <a:latin typeface="Meiryo" panose="020B0604030504040204" pitchFamily="34" charset="-128"/>
                          <a:ea typeface="Meiryo" panose="020B0604030504040204" pitchFamily="34" charset="-128"/>
                          <a:cs typeface="Times New Roman" panose="02020603050405020304" pitchFamily="18" charset="0"/>
                        </a:rPr>
                        <a:t>日本産科婦人科学会の当該技術に関する指針を遵守すること</a:t>
                      </a:r>
                      <a:r>
                        <a:rPr lang="ja-JP" altLang="ja-JP" sz="2400">
                          <a:effectLst/>
                          <a:latin typeface="Meiryo" panose="020B0604030504040204" pitchFamily="34" charset="-128"/>
                          <a:ea typeface="Meiryo" panose="020B0604030504040204" pitchFamily="34" charset="-128"/>
                        </a:rPr>
                        <a:t> </a:t>
                      </a:r>
                      <a:endParaRPr lang="ja-JP" altLang="en-US" sz="2400" u="none" strike="noStrike">
                        <a:effectLst/>
                        <a:latin typeface="Meiryo" panose="020B0604030504040204" pitchFamily="34" charset="-128"/>
                        <a:ea typeface="Meiryo" panose="020B0604030504040204" pitchFamily="34" charset="-128"/>
                      </a:endParaRPr>
                    </a:p>
                  </a:txBody>
                  <a:tcPr anchor="ctr"/>
                </a:tc>
                <a:extLst>
                  <a:ext uri="{0D108BD9-81ED-4DB2-BD59-A6C34878D82A}">
                    <a16:rowId xmlns:a16="http://schemas.microsoft.com/office/drawing/2014/main" val="360990814"/>
                  </a:ext>
                </a:extLst>
              </a:tr>
            </a:tbl>
          </a:graphicData>
        </a:graphic>
      </p:graphicFrame>
    </p:spTree>
    <p:extLst>
      <p:ext uri="{BB962C8B-B14F-4D97-AF65-F5344CB8AC3E}">
        <p14:creationId xmlns:p14="http://schemas.microsoft.com/office/powerpoint/2010/main" val="2047571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B0C202-0C5C-C889-0A93-DFF567115E2F}"/>
              </a:ext>
            </a:extLst>
          </p:cNvPr>
          <p:cNvSpPr>
            <a:spLocks noGrp="1"/>
          </p:cNvSpPr>
          <p:nvPr>
            <p:ph type="title"/>
          </p:nvPr>
        </p:nvSpPr>
        <p:spPr>
          <a:xfrm>
            <a:off x="3331369" y="542508"/>
            <a:ext cx="10515600" cy="1325563"/>
          </a:xfrm>
        </p:spPr>
        <p:txBody>
          <a:bodyPr/>
          <a:lstStyle/>
          <a:p>
            <a:r>
              <a:rPr lang="ja-JP" altLang="en-US" b="1">
                <a:latin typeface="メイリオ" panose="020B0604030504040204" pitchFamily="50" charset="-128"/>
                <a:ea typeface="メイリオ" panose="020B0604030504040204" pitchFamily="50" charset="-128"/>
              </a:rPr>
              <a:t>日産婦</a:t>
            </a:r>
            <a:r>
              <a:rPr kumimoji="1" lang="ja-JP" altLang="en-US" b="1">
                <a:latin typeface="メイリオ" panose="020B0604030504040204" pitchFamily="50" charset="-128"/>
                <a:ea typeface="メイリオ" panose="020B0604030504040204" pitchFamily="50" charset="-128"/>
              </a:rPr>
              <a:t>指針（要約）</a:t>
            </a:r>
          </a:p>
        </p:txBody>
      </p:sp>
      <p:sp>
        <p:nvSpPr>
          <p:cNvPr id="3" name="コンテンツ プレースホルダー 2">
            <a:extLst>
              <a:ext uri="{FF2B5EF4-FFF2-40B4-BE49-F238E27FC236}">
                <a16:creationId xmlns:a16="http://schemas.microsoft.com/office/drawing/2014/main" id="{FC4CDC3A-DBC4-731D-3F73-3F03457CFBDD}"/>
              </a:ext>
            </a:extLst>
          </p:cNvPr>
          <p:cNvSpPr>
            <a:spLocks noGrp="1"/>
          </p:cNvSpPr>
          <p:nvPr>
            <p:ph idx="1"/>
          </p:nvPr>
        </p:nvSpPr>
        <p:spPr>
          <a:xfrm>
            <a:off x="320605" y="2183610"/>
            <a:ext cx="11434986" cy="4351338"/>
          </a:xfrm>
        </p:spPr>
        <p:txBody>
          <a:bodyPr/>
          <a:lstStyle/>
          <a:p>
            <a:pPr>
              <a:lnSpc>
                <a:spcPts val="3360"/>
              </a:lnSpc>
            </a:pPr>
            <a:r>
              <a:rPr kumimoji="1" lang="ja-JP" altLang="en-US">
                <a:latin typeface="メイリオ" panose="020B0604030504040204" pitchFamily="50" charset="-128"/>
                <a:ea typeface="メイリオ" panose="020B0604030504040204" pitchFamily="50" charset="-128"/>
              </a:rPr>
              <a:t>開腹手術、腹腔鏡手術共に前向き登録が必要（</a:t>
            </a:r>
            <a:r>
              <a:rPr kumimoji="1" lang="en-US" altLang="ja-JP" err="1">
                <a:latin typeface="メイリオ" panose="020B0604030504040204" pitchFamily="50" charset="-128"/>
                <a:ea typeface="メイリオ" panose="020B0604030504040204" pitchFamily="50" charset="-128"/>
              </a:rPr>
              <a:t>REDCap</a:t>
            </a:r>
            <a:r>
              <a:rPr kumimoji="1" lang="ja-JP" altLang="en-US">
                <a:latin typeface="メイリオ" panose="020B0604030504040204" pitchFamily="50" charset="-128"/>
                <a:ea typeface="メイリオ" panose="020B0604030504040204" pitchFamily="50" charset="-128"/>
              </a:rPr>
              <a:t>）</a:t>
            </a:r>
            <a:endParaRPr kumimoji="1" lang="en-US" altLang="ja-JP">
              <a:latin typeface="メイリオ" panose="020B0604030504040204" pitchFamily="50" charset="-128"/>
              <a:ea typeface="メイリオ" panose="020B0604030504040204" pitchFamily="50" charset="-128"/>
            </a:endParaRPr>
          </a:p>
          <a:p>
            <a:pPr>
              <a:lnSpc>
                <a:spcPts val="3360"/>
              </a:lnSpc>
            </a:pPr>
            <a:r>
              <a:rPr kumimoji="1" lang="ja-JP" altLang="en-US">
                <a:latin typeface="メイリオ" panose="020B0604030504040204" pitchFamily="50" charset="-128"/>
                <a:ea typeface="メイリオ" panose="020B0604030504040204" pitchFamily="50" charset="-128"/>
              </a:rPr>
              <a:t>腹腔鏡下傍大動脈リンパ節郭清を行う場合は、</a:t>
            </a:r>
            <a:r>
              <a:rPr kumimoji="1" lang="ja-JP" altLang="en-US">
                <a:solidFill>
                  <a:srgbClr val="FF0000"/>
                </a:solidFill>
                <a:latin typeface="メイリオ" panose="020B0604030504040204" pitchFamily="50" charset="-128"/>
                <a:ea typeface="メイリオ" panose="020B0604030504040204" pitchFamily="50" charset="-128"/>
              </a:rPr>
              <a:t>経験のある医師に　指導を仰ぐ</a:t>
            </a:r>
            <a:r>
              <a:rPr kumimoji="1" lang="ja-JP" altLang="en-US">
                <a:latin typeface="メイリオ" panose="020B0604030504040204" pitchFamily="50" charset="-128"/>
                <a:ea typeface="メイリオ" panose="020B0604030504040204" pitchFamily="50" charset="-128"/>
              </a:rPr>
              <a:t>必要がある</a:t>
            </a:r>
            <a:endParaRPr kumimoji="1" lang="en-US" altLang="ja-JP">
              <a:latin typeface="メイリオ" panose="020B0604030504040204" pitchFamily="50" charset="-128"/>
              <a:ea typeface="メイリオ" panose="020B0604030504040204" pitchFamily="50" charset="-128"/>
            </a:endParaRPr>
          </a:p>
          <a:p>
            <a:pPr>
              <a:lnSpc>
                <a:spcPts val="3360"/>
              </a:lnSpc>
            </a:pPr>
            <a:r>
              <a:rPr lang="ja-JP" altLang="en-US">
                <a:latin typeface="メイリオ" panose="020B0604030504040204" pitchFamily="50" charset="-128"/>
                <a:ea typeface="メイリオ" panose="020B0604030504040204" pitchFamily="50" charset="-128"/>
              </a:rPr>
              <a:t>適応には</a:t>
            </a:r>
            <a:r>
              <a:rPr kumimoji="1" lang="ja-JP" altLang="en-US">
                <a:latin typeface="メイリオ" panose="020B0604030504040204" pitchFamily="50" charset="-128"/>
                <a:ea typeface="メイリオ" panose="020B0604030504040204" pitchFamily="50" charset="-128"/>
              </a:rPr>
              <a:t>腫瘍破綻を避けれる程度の大きさを考慮する</a:t>
            </a:r>
            <a:r>
              <a:rPr lang="ja-JP" altLang="en-US">
                <a:latin typeface="メイリオ" panose="020B0604030504040204" pitchFamily="50" charset="-128"/>
                <a:ea typeface="メイリオ" panose="020B0604030504040204" pitchFamily="50" charset="-128"/>
              </a:rPr>
              <a:t>（</a:t>
            </a:r>
            <a:r>
              <a:rPr lang="en-US" altLang="ja-JP">
                <a:latin typeface="メイリオ" panose="020B0604030504040204" pitchFamily="50" charset="-128"/>
                <a:ea typeface="メイリオ" panose="020B0604030504040204" pitchFamily="50" charset="-128"/>
              </a:rPr>
              <a:t>10cm</a:t>
            </a:r>
            <a:r>
              <a:rPr lang="ja-JP" altLang="en-US">
                <a:latin typeface="メイリオ" panose="020B0604030504040204" pitchFamily="50" charset="-128"/>
                <a:ea typeface="メイリオ" panose="020B0604030504040204" pitchFamily="50" charset="-128"/>
              </a:rPr>
              <a:t>程度）</a:t>
            </a:r>
            <a:endParaRPr lang="en-US" altLang="ja-JP">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50957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83654-0DC7-93D1-CCA2-60A0A0415C09}"/>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E922E3F-7D5B-D163-AD3A-65B0B4F610E0}"/>
              </a:ext>
            </a:extLst>
          </p:cNvPr>
          <p:cNvSpPr>
            <a:spLocks noGrp="1"/>
          </p:cNvSpPr>
          <p:nvPr>
            <p:ph idx="1"/>
          </p:nvPr>
        </p:nvSpPr>
        <p:spPr>
          <a:xfrm>
            <a:off x="838199" y="1825625"/>
            <a:ext cx="10646229" cy="4351338"/>
          </a:xfrm>
        </p:spPr>
        <p:txBody>
          <a:bodyPr>
            <a:normAutofit/>
          </a:bodyPr>
          <a:lstStyle/>
          <a:p>
            <a:pPr>
              <a:lnSpc>
                <a:spcPts val="3360"/>
              </a:lnSpc>
            </a:pPr>
            <a:r>
              <a:rPr kumimoji="1" lang="ja-JP" altLang="en-US" sz="3200" dirty="0">
                <a:solidFill>
                  <a:schemeClr val="bg2"/>
                </a:solidFill>
                <a:latin typeface="メイリオ" panose="020B0604030504040204" pitchFamily="50" charset="-128"/>
                <a:ea typeface="メイリオ" panose="020B0604030504040204" pitchFamily="50" charset="-128"/>
              </a:rPr>
              <a:t>先進医療</a:t>
            </a:r>
            <a:r>
              <a:rPr kumimoji="1" lang="en-US" altLang="ja-JP" sz="3200" dirty="0">
                <a:solidFill>
                  <a:schemeClr val="bg2"/>
                </a:solidFill>
                <a:latin typeface="メイリオ" panose="020B0604030504040204" pitchFamily="50" charset="-128"/>
                <a:ea typeface="メイリオ" panose="020B0604030504040204" pitchFamily="50" charset="-128"/>
              </a:rPr>
              <a:t>A</a:t>
            </a:r>
            <a:r>
              <a:rPr lang="ja-JP" altLang="en-US" sz="3200" dirty="0">
                <a:solidFill>
                  <a:schemeClr val="bg2"/>
                </a:solidFill>
                <a:latin typeface="メイリオ" panose="020B0604030504040204" pitchFamily="50" charset="-128"/>
                <a:ea typeface="メイリオ" panose="020B0604030504040204" pitchFamily="50" charset="-128"/>
              </a:rPr>
              <a:t>の概要</a:t>
            </a:r>
            <a:r>
              <a:rPr lang="en-US" altLang="ja-JP" sz="3200" dirty="0">
                <a:solidFill>
                  <a:schemeClr val="bg2"/>
                </a:solidFill>
                <a:latin typeface="メイリオ" panose="020B0604030504040204" pitchFamily="50" charset="-128"/>
                <a:ea typeface="メイリオ" panose="020B0604030504040204" pitchFamily="50" charset="-128"/>
              </a:rPr>
              <a:t> </a:t>
            </a:r>
          </a:p>
          <a:p>
            <a:pPr marL="671513" lvl="1" indent="-401638">
              <a:lnSpc>
                <a:spcPts val="3360"/>
              </a:lnSpc>
              <a:buFont typeface="Wingdings" pitchFamily="2" charset="2"/>
              <a:buChar char="Ø"/>
              <a:tabLst>
                <a:tab pos="390525" algn="l"/>
              </a:tabLst>
            </a:pPr>
            <a:r>
              <a:rPr lang="ja-JP" altLang="en-US" sz="2800" dirty="0">
                <a:solidFill>
                  <a:schemeClr val="bg2"/>
                </a:solidFill>
                <a:latin typeface="メイリオ" panose="020B0604030504040204" pitchFamily="50" charset="-128"/>
                <a:ea typeface="メイリオ" panose="020B0604030504040204" pitchFamily="50" charset="-128"/>
              </a:rPr>
              <a:t>適応症について</a:t>
            </a:r>
            <a:endParaRPr lang="en-US" altLang="ja-JP" sz="2800" dirty="0">
              <a:solidFill>
                <a:schemeClr val="bg2"/>
              </a:solidFill>
              <a:latin typeface="メイリオ" panose="020B0604030504040204" pitchFamily="50" charset="-128"/>
              <a:ea typeface="メイリオ" panose="020B0604030504040204" pitchFamily="50" charset="-128"/>
            </a:endParaRPr>
          </a:p>
          <a:p>
            <a:pPr marL="671513" lvl="1" indent="-401638">
              <a:lnSpc>
                <a:spcPts val="3360"/>
              </a:lnSpc>
              <a:buFont typeface="Wingdings" pitchFamily="2" charset="2"/>
              <a:buChar char="Ø"/>
              <a:tabLst>
                <a:tab pos="390525" algn="l"/>
              </a:tabLst>
            </a:pPr>
            <a:r>
              <a:rPr lang="ja-JP" altLang="en-US" sz="2800" dirty="0">
                <a:solidFill>
                  <a:schemeClr val="bg2"/>
                </a:solidFill>
                <a:latin typeface="メイリオ" panose="020B0604030504040204" pitchFamily="50" charset="-128"/>
                <a:ea typeface="メイリオ" panose="020B0604030504040204" pitchFamily="50" charset="-128"/>
              </a:rPr>
              <a:t>各要件について</a:t>
            </a:r>
            <a:endParaRPr lang="en-US" altLang="ja-JP" sz="2800" dirty="0">
              <a:solidFill>
                <a:schemeClr val="bg2"/>
              </a:solidFill>
              <a:latin typeface="メイリオ" panose="020B0604030504040204" pitchFamily="50" charset="-128"/>
              <a:ea typeface="メイリオ" panose="020B0604030504040204" pitchFamily="50" charset="-128"/>
            </a:endParaRPr>
          </a:p>
          <a:p>
            <a:pPr lvl="1">
              <a:lnSpc>
                <a:spcPts val="3360"/>
              </a:lnSpc>
            </a:pPr>
            <a:endParaRPr lang="en-US" altLang="ja-JP" sz="1400" dirty="0">
              <a:latin typeface="メイリオ" panose="020B0604030504040204" pitchFamily="50" charset="-128"/>
              <a:ea typeface="メイリオ" panose="020B0604030504040204" pitchFamily="50" charset="-128"/>
            </a:endParaRPr>
          </a:p>
          <a:p>
            <a:pPr>
              <a:lnSpc>
                <a:spcPts val="3360"/>
              </a:lnSpc>
            </a:pPr>
            <a:r>
              <a:rPr kumimoji="1" lang="ja-JP" altLang="en-US" sz="3200" dirty="0">
                <a:latin typeface="メイリオ" panose="020B0604030504040204" pitchFamily="50" charset="-128"/>
                <a:ea typeface="メイリオ" panose="020B0604030504040204" pitchFamily="50" charset="-128"/>
              </a:rPr>
              <a:t>先進医療</a:t>
            </a:r>
            <a:r>
              <a:rPr kumimoji="1" lang="en-US" altLang="ja-JP" sz="3200" dirty="0">
                <a:latin typeface="メイリオ" panose="020B0604030504040204" pitchFamily="50" charset="-128"/>
                <a:ea typeface="メイリオ" panose="020B0604030504040204" pitchFamily="50" charset="-128"/>
              </a:rPr>
              <a:t>A </a:t>
            </a:r>
            <a:r>
              <a:rPr kumimoji="1" lang="ja-JP" altLang="en-US" sz="3200" dirty="0">
                <a:latin typeface="メイリオ" panose="020B0604030504040204" pitchFamily="50" charset="-128"/>
                <a:ea typeface="メイリオ" panose="020B0604030504040204" pitchFamily="50" charset="-128"/>
              </a:rPr>
              <a:t>開始に向けての諸手続き（</a:t>
            </a:r>
            <a:r>
              <a:rPr lang="en-US" altLang="ja-JP" sz="3200" dirty="0">
                <a:latin typeface="メイリオ" panose="020B0604030504040204" pitchFamily="50" charset="-128"/>
                <a:ea typeface="メイリオ" panose="020B0604030504040204" pitchFamily="50" charset="-128"/>
              </a:rPr>
              <a:t>IRB</a:t>
            </a:r>
            <a:r>
              <a:rPr lang="ja-JP" altLang="en-US" sz="3200" dirty="0">
                <a:latin typeface="メイリオ" panose="020B0604030504040204" pitchFamily="50" charset="-128"/>
                <a:ea typeface="メイリオ" panose="020B0604030504040204" pitchFamily="50" charset="-128"/>
              </a:rPr>
              <a:t>等）</a:t>
            </a:r>
            <a:endParaRPr lang="en-US" altLang="ja-JP" sz="3200" dirty="0">
              <a:latin typeface="メイリオ" panose="020B0604030504040204" pitchFamily="50" charset="-128"/>
              <a:ea typeface="メイリオ" panose="020B0604030504040204" pitchFamily="50" charset="-128"/>
            </a:endParaRPr>
          </a:p>
          <a:p>
            <a:pPr>
              <a:lnSpc>
                <a:spcPts val="3360"/>
              </a:lnSpc>
            </a:pPr>
            <a:endParaRPr kumimoji="1" lang="ja-JP" altLang="en-US" sz="3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31467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モニター画面に映るウェブサイトのスクリーンショット&#10;&#10;AI によって生成されたコンテンツは間違っている可能性があります。">
            <a:extLst>
              <a:ext uri="{FF2B5EF4-FFF2-40B4-BE49-F238E27FC236}">
                <a16:creationId xmlns:a16="http://schemas.microsoft.com/office/drawing/2014/main" id="{E2C1A39C-0753-5FAA-0FB9-E03EC1F8C9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1466" y="1645168"/>
            <a:ext cx="8599893" cy="5259834"/>
          </a:xfrm>
        </p:spPr>
      </p:pic>
      <p:sp>
        <p:nvSpPr>
          <p:cNvPr id="6" name="タイトル 1">
            <a:extLst>
              <a:ext uri="{FF2B5EF4-FFF2-40B4-BE49-F238E27FC236}">
                <a16:creationId xmlns:a16="http://schemas.microsoft.com/office/drawing/2014/main" id="{70B6F8E5-29ED-9E5C-10A3-1791713E962B}"/>
              </a:ext>
            </a:extLst>
          </p:cNvPr>
          <p:cNvSpPr>
            <a:spLocks noGrp="1"/>
          </p:cNvSpPr>
          <p:nvPr>
            <p:ph type="title"/>
          </p:nvPr>
        </p:nvSpPr>
        <p:spPr>
          <a:xfrm>
            <a:off x="645459" y="-133329"/>
            <a:ext cx="10515600" cy="1325563"/>
          </a:xfrm>
        </p:spPr>
        <p:txBody>
          <a:bodyPr>
            <a:normAutofit/>
          </a:bodyPr>
          <a:lstStyle/>
          <a:p>
            <a:pPr algn="ctr"/>
            <a:r>
              <a:rPr lang="en-US" altLang="ja-JP" sz="4000" b="1">
                <a:latin typeface="Meiryo" panose="020B0604030504040204" pitchFamily="34" charset="-128"/>
                <a:ea typeface="Meiryo" panose="020B0604030504040204" pitchFamily="34" charset="-128"/>
              </a:rPr>
              <a:t>IRB</a:t>
            </a:r>
            <a:r>
              <a:rPr lang="ja-JP" altLang="en-US" sz="4000" b="1">
                <a:latin typeface="Meiryo" panose="020B0604030504040204" pitchFamily="34" charset="-128"/>
                <a:ea typeface="Meiryo" panose="020B0604030504040204" pitchFamily="34" charset="-128"/>
              </a:rPr>
              <a:t>審査</a:t>
            </a:r>
            <a:endParaRPr kumimoji="1" lang="ja-JP" altLang="en-US" sz="4000" b="1">
              <a:latin typeface="Meiryo" panose="020B0604030504040204" pitchFamily="34" charset="-128"/>
              <a:ea typeface="Meiryo" panose="020B0604030504040204" pitchFamily="34" charset="-128"/>
            </a:endParaRPr>
          </a:p>
        </p:txBody>
      </p:sp>
      <p:sp>
        <p:nvSpPr>
          <p:cNvPr id="7" name="コンテンツ プレースホルダー 2">
            <a:extLst>
              <a:ext uri="{FF2B5EF4-FFF2-40B4-BE49-F238E27FC236}">
                <a16:creationId xmlns:a16="http://schemas.microsoft.com/office/drawing/2014/main" id="{B0CEB4F8-F7B5-881B-F810-F51F82C214D8}"/>
              </a:ext>
            </a:extLst>
          </p:cNvPr>
          <p:cNvSpPr txBox="1">
            <a:spLocks/>
          </p:cNvSpPr>
          <p:nvPr/>
        </p:nvSpPr>
        <p:spPr>
          <a:xfrm>
            <a:off x="492233" y="966858"/>
            <a:ext cx="11458361" cy="19735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latin typeface="メイリオ" panose="020B0604030504040204" pitchFamily="50" charset="-128"/>
                <a:ea typeface="メイリオ" panose="020B0604030504040204" pitchFamily="50" charset="-128"/>
              </a:rPr>
              <a:t>協力医療機関は大分大学のセントラル</a:t>
            </a:r>
            <a:r>
              <a:rPr lang="en-US" altLang="ja-JP">
                <a:latin typeface="メイリオ" panose="020B0604030504040204" pitchFamily="50" charset="-128"/>
                <a:ea typeface="メイリオ" panose="020B0604030504040204" pitchFamily="50" charset="-128"/>
              </a:rPr>
              <a:t>IRB</a:t>
            </a:r>
            <a:r>
              <a:rPr lang="ja-JP" altLang="en-US">
                <a:latin typeface="メイリオ" panose="020B0604030504040204" pitchFamily="50" charset="-128"/>
                <a:ea typeface="メイリオ" panose="020B0604030504040204" pitchFamily="50" charset="-128"/>
              </a:rPr>
              <a:t>での審査が必要です。</a:t>
            </a:r>
            <a:endParaRPr lang="en-US" altLang="ja-JP">
              <a:latin typeface="メイリオ" panose="020B0604030504040204" pitchFamily="50" charset="-128"/>
              <a:ea typeface="メイリオ" panose="020B0604030504040204" pitchFamily="50" charset="-128"/>
            </a:endParaRPr>
          </a:p>
          <a:p>
            <a:endParaRPr lang="en-US" altLang="ja-JP">
              <a:latin typeface="メイリオ" panose="020B0604030504040204" pitchFamily="50" charset="-128"/>
              <a:ea typeface="メイリオ" panose="020B0604030504040204" pitchFamily="50" charset="-128"/>
            </a:endParaRPr>
          </a:p>
          <a:p>
            <a:pPr marL="0" indent="0">
              <a:buNone/>
            </a:pPr>
            <a:endParaRPr lang="en-US" altLang="ja-JP" kern="100">
              <a:latin typeface="Meiryo" panose="020B0604030504040204" pitchFamily="34" charset="-128"/>
              <a:ea typeface="Meiryo" panose="020B0604030504040204" pitchFamily="34" charset="-128"/>
              <a:cs typeface="Times New Roman" panose="02020603050405020304" pitchFamily="18" charset="0"/>
            </a:endParaRPr>
          </a:p>
          <a:p>
            <a:endParaRPr lang="ja-JP" altLang="ja-JP" kern="100">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3856150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AA484405-1C26-1C48-9679-59B089F4886B}"/>
              </a:ext>
            </a:extLst>
          </p:cNvPr>
          <p:cNvSpPr>
            <a:spLocks noGrp="1"/>
          </p:cNvSpPr>
          <p:nvPr>
            <p:ph type="title"/>
          </p:nvPr>
        </p:nvSpPr>
        <p:spPr/>
        <p:txBody>
          <a:bodyPr/>
          <a:lstStyle/>
          <a:p>
            <a:pPr algn="ctr"/>
            <a:r>
              <a:rPr kumimoji="1" lang="ja-JP" altLang="en-US" sz="4400" b="1">
                <a:latin typeface="メイリオ" panose="020B0604030504040204" pitchFamily="50" charset="-128"/>
                <a:ea typeface="メイリオ" panose="020B0604030504040204" pitchFamily="50" charset="-128"/>
              </a:rPr>
              <a:t>セントラル</a:t>
            </a:r>
            <a:r>
              <a:rPr kumimoji="1" lang="en-US" altLang="ja-JP" sz="4400" b="1">
                <a:latin typeface="メイリオ" panose="020B0604030504040204" pitchFamily="50" charset="-128"/>
                <a:ea typeface="メイリオ" panose="020B0604030504040204" pitchFamily="50" charset="-128"/>
              </a:rPr>
              <a:t>IRB</a:t>
            </a:r>
            <a:r>
              <a:rPr kumimoji="1" lang="ja-JP" altLang="en-US" sz="4400" b="1">
                <a:latin typeface="メイリオ" panose="020B0604030504040204" pitchFamily="50" charset="-128"/>
                <a:ea typeface="メイリオ" panose="020B0604030504040204" pitchFamily="50" charset="-128"/>
              </a:rPr>
              <a:t>の必要書類</a:t>
            </a:r>
            <a:endParaRPr lang="ja-JP" altLang="en-US"/>
          </a:p>
        </p:txBody>
      </p:sp>
      <p:pic>
        <p:nvPicPr>
          <p:cNvPr id="5" name="コンテンツ プレースホルダー 4">
            <a:extLst>
              <a:ext uri="{FF2B5EF4-FFF2-40B4-BE49-F238E27FC236}">
                <a16:creationId xmlns:a16="http://schemas.microsoft.com/office/drawing/2014/main" id="{EB700562-4AD0-E9DF-8F35-DF4DD1EF75AF}"/>
              </a:ext>
            </a:extLst>
          </p:cNvPr>
          <p:cNvPicPr>
            <a:picLocks noGrp="1" noChangeAspect="1"/>
          </p:cNvPicPr>
          <p:nvPr>
            <p:ph idx="4294967295"/>
          </p:nvPr>
        </p:nvPicPr>
        <p:blipFill>
          <a:blip r:embed="rId2"/>
          <a:stretch>
            <a:fillRect/>
          </a:stretch>
        </p:blipFill>
        <p:spPr>
          <a:xfrm>
            <a:off x="838200" y="1690688"/>
            <a:ext cx="10304048" cy="4417245"/>
          </a:xfrm>
        </p:spPr>
      </p:pic>
      <p:sp>
        <p:nvSpPr>
          <p:cNvPr id="2" name="テキスト ボックス 1">
            <a:extLst>
              <a:ext uri="{FF2B5EF4-FFF2-40B4-BE49-F238E27FC236}">
                <a16:creationId xmlns:a16="http://schemas.microsoft.com/office/drawing/2014/main" id="{A24B0C8E-749C-546D-E27B-6A7132A3C00D}"/>
              </a:ext>
            </a:extLst>
          </p:cNvPr>
          <p:cNvSpPr txBox="1"/>
          <p:nvPr/>
        </p:nvSpPr>
        <p:spPr>
          <a:xfrm>
            <a:off x="5990224" y="5127203"/>
            <a:ext cx="561975" cy="369332"/>
          </a:xfrm>
          <a:prstGeom prst="rect">
            <a:avLst/>
          </a:prstGeom>
          <a:noFill/>
        </p:spPr>
        <p:txBody>
          <a:bodyPr wrap="square" rtlCol="0">
            <a:spAutoFit/>
          </a:bodyPr>
          <a:lstStyle/>
          <a:p>
            <a:r>
              <a:rPr lang="en-US" altLang="ja-JP"/>
              <a:t>)</a:t>
            </a:r>
            <a:endParaRPr kumimoji="1" lang="ja-JP" altLang="en-US"/>
          </a:p>
        </p:txBody>
      </p:sp>
    </p:spTree>
    <p:extLst>
      <p:ext uri="{BB962C8B-B14F-4D97-AF65-F5344CB8AC3E}">
        <p14:creationId xmlns:p14="http://schemas.microsoft.com/office/powerpoint/2010/main" val="3706608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1F09DB-423B-445D-1686-51D5D23755F6}"/>
              </a:ext>
            </a:extLst>
          </p:cNvPr>
          <p:cNvSpPr>
            <a:spLocks noGrp="1"/>
          </p:cNvSpPr>
          <p:nvPr>
            <p:ph type="title"/>
          </p:nvPr>
        </p:nvSpPr>
        <p:spPr>
          <a:xfrm>
            <a:off x="838200" y="-35110"/>
            <a:ext cx="10515600" cy="1325563"/>
          </a:xfrm>
        </p:spPr>
        <p:txBody>
          <a:bodyPr>
            <a:normAutofit/>
          </a:bodyPr>
          <a:lstStyle/>
          <a:p>
            <a:pPr algn="ctr"/>
            <a:r>
              <a:rPr kumimoji="1" lang="en-US" altLang="ja-JP" b="1">
                <a:latin typeface="メイリオ" panose="020B0604030504040204" pitchFamily="50" charset="-128"/>
                <a:ea typeface="メイリオ" panose="020B0604030504040204" pitchFamily="50" charset="-128"/>
              </a:rPr>
              <a:t>IRB</a:t>
            </a:r>
            <a:r>
              <a:rPr lang="ja-JP" altLang="en-US" b="1">
                <a:latin typeface="メイリオ" panose="020B0604030504040204" pitchFamily="50" charset="-128"/>
                <a:ea typeface="メイリオ" panose="020B0604030504040204" pitchFamily="50" charset="-128"/>
              </a:rPr>
              <a:t>審査</a:t>
            </a:r>
            <a:r>
              <a:rPr kumimoji="1" lang="ja-JP" altLang="en-US" b="1">
                <a:latin typeface="メイリオ" panose="020B0604030504040204" pitchFamily="50" charset="-128"/>
                <a:ea typeface="メイリオ" panose="020B0604030504040204" pitchFamily="50" charset="-128"/>
              </a:rPr>
              <a:t>（詳細）</a:t>
            </a:r>
          </a:p>
        </p:txBody>
      </p:sp>
      <p:sp>
        <p:nvSpPr>
          <p:cNvPr id="3" name="コンテンツ プレースホルダー 2">
            <a:extLst>
              <a:ext uri="{FF2B5EF4-FFF2-40B4-BE49-F238E27FC236}">
                <a16:creationId xmlns:a16="http://schemas.microsoft.com/office/drawing/2014/main" id="{F32A6E02-F2F2-97D9-3D84-861B11B33F05}"/>
              </a:ext>
            </a:extLst>
          </p:cNvPr>
          <p:cNvSpPr>
            <a:spLocks noGrp="1"/>
          </p:cNvSpPr>
          <p:nvPr>
            <p:ph idx="1"/>
          </p:nvPr>
        </p:nvSpPr>
        <p:spPr>
          <a:xfrm>
            <a:off x="656902" y="968830"/>
            <a:ext cx="11353183" cy="4744032"/>
          </a:xfrm>
        </p:spPr>
        <p:txBody>
          <a:bodyPr>
            <a:noAutofit/>
          </a:bodyPr>
          <a:lstStyle/>
          <a:p>
            <a:pPr marL="0" indent="0">
              <a:buNone/>
            </a:pPr>
            <a:r>
              <a:rPr lang="ja-JP" altLang="en-US" sz="2400" b="1" dirty="0">
                <a:latin typeface="メイリオ" panose="020B0604030504040204" pitchFamily="50" charset="-128"/>
                <a:ea typeface="メイリオ" panose="020B0604030504040204" pitchFamily="50" charset="-128"/>
              </a:rPr>
              <a:t>協力医療機関</a:t>
            </a:r>
            <a:endParaRPr kumimoji="1" lang="en-US" altLang="ja-JP" sz="2000" dirty="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lang="ja-JP" altLang="en-US" sz="2000" dirty="0">
                <a:latin typeface="メイリオ" panose="020B0604030504040204" pitchFamily="50" charset="-128"/>
                <a:ea typeface="メイリオ" panose="020B0604030504040204" pitchFamily="50" charset="-128"/>
              </a:rPr>
              <a:t>　日本産婦人科学会の指針を確認</a:t>
            </a:r>
            <a:endParaRPr lang="en-US" altLang="ja-JP" sz="2000" dirty="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lang="ja-JP" altLang="en-US" sz="2000" dirty="0">
                <a:latin typeface="メイリオ" panose="020B0604030504040204" pitchFamily="50" charset="-128"/>
                <a:ea typeface="メイリオ" panose="020B0604030504040204" pitchFamily="50" charset="-128"/>
              </a:rPr>
              <a:t>　大分大学産婦人科事務局（</a:t>
            </a:r>
            <a:r>
              <a:rPr lang="en-US" altLang="ja-JP" sz="2000" dirty="0">
                <a:latin typeface="メイリオ" panose="020B0604030504040204" pitchFamily="50" charset="-128"/>
                <a:ea typeface="メイリオ" panose="020B0604030504040204" pitchFamily="50" charset="-128"/>
              </a:rPr>
              <a:t>lapovary2025@oita-u.ac.jp</a:t>
            </a:r>
            <a:r>
              <a:rPr lang="ja-JP" altLang="en-US" sz="2000" dirty="0">
                <a:latin typeface="メイリオ" panose="020B0604030504040204" pitchFamily="50" charset="-128"/>
                <a:ea typeface="メイリオ" panose="020B0604030504040204" pitchFamily="50" charset="-128"/>
              </a:rPr>
              <a:t>）へ連絡　　　　　　　</a:t>
            </a:r>
            <a:endParaRPr lang="en-US" altLang="ja-JP" sz="2000" dirty="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kumimoji="1" lang="ja-JP" altLang="en-US" sz="2000" dirty="0">
                <a:latin typeface="メイリオ" panose="020B0604030504040204" pitchFamily="50" charset="-128"/>
                <a:ea typeface="メイリオ" panose="020B0604030504040204" pitchFamily="50" charset="-128"/>
              </a:rPr>
              <a:t>　大分大学産婦人科より参加希望施設へセントラル</a:t>
            </a:r>
            <a:r>
              <a:rPr kumimoji="1" lang="en-US" altLang="ja-JP" sz="2000" dirty="0">
                <a:latin typeface="メイリオ" panose="020B0604030504040204" pitchFamily="50" charset="-128"/>
                <a:ea typeface="メイリオ" panose="020B0604030504040204" pitchFamily="50" charset="-128"/>
              </a:rPr>
              <a:t>IRB</a:t>
            </a:r>
            <a:r>
              <a:rPr kumimoji="1" lang="ja-JP" altLang="en-US" sz="2000" dirty="0">
                <a:latin typeface="メイリオ" panose="020B0604030504040204" pitchFamily="50" charset="-128"/>
                <a:ea typeface="メイリオ" panose="020B0604030504040204" pitchFamily="50" charset="-128"/>
              </a:rPr>
              <a:t>の必要書類を送付（</a:t>
            </a:r>
            <a:r>
              <a:rPr kumimoji="1" lang="en-US" altLang="ja-JP" sz="2000" dirty="0">
                <a:latin typeface="メイリオ" panose="020B0604030504040204" pitchFamily="50" charset="-128"/>
                <a:ea typeface="メイリオ" panose="020B0604030504040204" pitchFamily="50" charset="-128"/>
              </a:rPr>
              <a:t>emai</a:t>
            </a:r>
            <a:r>
              <a:rPr lang="en-US" altLang="ja-JP" sz="2000" dirty="0">
                <a:latin typeface="メイリオ" panose="020B0604030504040204" pitchFamily="50" charset="-128"/>
                <a:ea typeface="メイリオ" panose="020B0604030504040204" pitchFamily="50" charset="-128"/>
              </a:rPr>
              <a:t>l</a:t>
            </a:r>
            <a:r>
              <a:rPr kumimoji="1" lang="ja-JP" altLang="en-US"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　　　　　　　　　</a:t>
            </a:r>
            <a:endParaRPr kumimoji="1" lang="en-US" altLang="ja-JP" sz="2000" dirty="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lang="ja-JP" altLang="en-US" sz="2000" dirty="0">
                <a:latin typeface="メイリオ" panose="020B0604030504040204" pitchFamily="50" charset="-128"/>
                <a:ea typeface="メイリオ" panose="020B0604030504040204" pitchFamily="50" charset="-128"/>
              </a:rPr>
              <a:t>　大分大学産婦人科へ</a:t>
            </a:r>
            <a:r>
              <a:rPr lang="ja-JP" altLang="en-US" sz="2000" dirty="0">
                <a:solidFill>
                  <a:srgbClr val="FF0000"/>
                </a:solidFill>
                <a:latin typeface="メイリオ" panose="020B0604030504040204" pitchFamily="50" charset="-128"/>
                <a:ea typeface="メイリオ" panose="020B0604030504040204" pitchFamily="50" charset="-128"/>
              </a:rPr>
              <a:t>必要書類を郵送（簡易書留）</a:t>
            </a:r>
            <a:r>
              <a:rPr lang="ja-JP" altLang="en-US" sz="2000" dirty="0">
                <a:solidFill>
                  <a:srgbClr val="FF0000"/>
                </a:solidFill>
                <a:highlight>
                  <a:srgbClr val="FFFF00"/>
                </a:highlight>
                <a:latin typeface="メイリオ" panose="020B0604030504040204" pitchFamily="50" charset="-128"/>
                <a:ea typeface="メイリオ" panose="020B0604030504040204" pitchFamily="50" charset="-128"/>
              </a:rPr>
              <a:t>（</a:t>
            </a:r>
            <a:r>
              <a:rPr lang="en-US" altLang="ja-JP" sz="2000" dirty="0">
                <a:solidFill>
                  <a:srgbClr val="FF0000"/>
                </a:solidFill>
                <a:highlight>
                  <a:srgbClr val="FFFF00"/>
                </a:highlight>
                <a:latin typeface="メイリオ" panose="020B0604030504040204" pitchFamily="50" charset="-128"/>
                <a:ea typeface="メイリオ" panose="020B0604030504040204" pitchFamily="50" charset="-128"/>
              </a:rPr>
              <a:t>PDF</a:t>
            </a:r>
            <a:r>
              <a:rPr lang="ja-JP" altLang="en-US" sz="2000" dirty="0">
                <a:solidFill>
                  <a:srgbClr val="FF0000"/>
                </a:solidFill>
                <a:highlight>
                  <a:srgbClr val="FFFF00"/>
                </a:highlight>
                <a:latin typeface="メイリオ" panose="020B0604030504040204" pitchFamily="50" charset="-128"/>
                <a:ea typeface="メイリオ" panose="020B0604030504040204" pitchFamily="50" charset="-128"/>
              </a:rPr>
              <a:t>不可）</a:t>
            </a:r>
            <a:r>
              <a:rPr lang="en-US" altLang="ja-JP" sz="2000" dirty="0">
                <a:solidFill>
                  <a:srgbClr val="FF0000"/>
                </a:solidFill>
                <a:latin typeface="メイリオ" panose="020B0604030504040204" pitchFamily="50" charset="-128"/>
                <a:ea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IRB</a:t>
            </a:r>
            <a:r>
              <a:rPr lang="ja-JP" altLang="en-US" sz="2000" dirty="0">
                <a:latin typeface="メイリオ" panose="020B0604030504040204" pitchFamily="50" charset="-128"/>
                <a:ea typeface="メイリオ" panose="020B0604030504040204" pitchFamily="50" charset="-128"/>
              </a:rPr>
              <a:t>の許可書を参加希望施設へ送付（</a:t>
            </a:r>
            <a:r>
              <a:rPr lang="en-US" altLang="ja-JP" sz="2000" dirty="0">
                <a:latin typeface="メイリオ" panose="020B0604030504040204" pitchFamily="50" charset="-128"/>
                <a:ea typeface="メイリオ" panose="020B0604030504040204" pitchFamily="50" charset="-128"/>
              </a:rPr>
              <a:t>email)</a:t>
            </a:r>
            <a:r>
              <a:rPr kumimoji="1" lang="ja-JP" altLang="en-US" sz="2000" dirty="0">
                <a:latin typeface="メイリオ" panose="020B0604030504040204" pitchFamily="50" charset="-128"/>
                <a:ea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endParaRPr>
          </a:p>
          <a:p>
            <a:pPr marL="457200" indent="-457200">
              <a:lnSpc>
                <a:spcPts val="3000"/>
              </a:lnSpc>
              <a:buFont typeface="+mj-lt"/>
              <a:buAutoNum type="arabicPeriod"/>
            </a:pPr>
            <a:r>
              <a:rPr kumimoji="1" lang="ja-JP" altLang="en-US" sz="2000" dirty="0">
                <a:latin typeface="メイリオ" panose="020B0604030504040204" pitchFamily="50" charset="-128"/>
                <a:ea typeface="メイリオ" panose="020B0604030504040204" pitchFamily="50" charset="-128"/>
              </a:rPr>
              <a:t>　各施設で実施許可</a:t>
            </a:r>
            <a:r>
              <a:rPr lang="ja-JP" altLang="en-US" sz="2000" dirty="0">
                <a:latin typeface="メイリオ" panose="020B0604030504040204" pitchFamily="50" charset="-128"/>
                <a:ea typeface="メイリオ" panose="020B0604030504040204" pitchFamily="50" charset="-128"/>
              </a:rPr>
              <a:t>証の取得後、大分大学へ送付（</a:t>
            </a:r>
            <a:r>
              <a:rPr lang="en-US" altLang="ja-JP" sz="2000" dirty="0">
                <a:latin typeface="メイリオ" panose="020B0604030504040204" pitchFamily="50" charset="-128"/>
                <a:ea typeface="メイリオ" panose="020B0604030504040204" pitchFamily="50" charset="-128"/>
              </a:rPr>
              <a:t>email</a:t>
            </a:r>
            <a:r>
              <a:rPr lang="ja-JP" altLang="en-US" sz="2000" dirty="0">
                <a:latin typeface="メイリオ" panose="020B0604030504040204" pitchFamily="50" charset="-128"/>
                <a:ea typeface="メイリオ" panose="020B0604030504040204" pitchFamily="50" charset="-128"/>
              </a:rPr>
              <a:t>）、</a:t>
            </a:r>
            <a:r>
              <a:rPr lang="en-US" altLang="ja-JP" sz="2000" dirty="0" err="1">
                <a:latin typeface="メイリオ" panose="020B0604030504040204" pitchFamily="50" charset="-128"/>
                <a:ea typeface="メイリオ" panose="020B0604030504040204" pitchFamily="50" charset="-128"/>
              </a:rPr>
              <a:t>REDCap</a:t>
            </a:r>
            <a:r>
              <a:rPr lang="ja-JP" altLang="en-US" sz="2000"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ID</a:t>
            </a:r>
            <a:r>
              <a:rPr lang="ja-JP" altLang="en-US" sz="2000" dirty="0">
                <a:latin typeface="メイリオ" panose="020B0604030504040204" pitchFamily="50" charset="-128"/>
                <a:ea typeface="メイリオ" panose="020B0604030504040204" pitchFamily="50" charset="-128"/>
              </a:rPr>
              <a:t>の付与</a:t>
            </a:r>
            <a:endParaRPr lang="en-US" altLang="ja-JP" sz="2000" dirty="0">
              <a:latin typeface="メイリオ" panose="020B0604030504040204" pitchFamily="50" charset="-128"/>
              <a:ea typeface="メイリオ" panose="020B0604030504040204" pitchFamily="50" charset="-128"/>
            </a:endParaRPr>
          </a:p>
          <a:p>
            <a:pPr marL="0" indent="0">
              <a:lnSpc>
                <a:spcPts val="3000"/>
              </a:lnSpc>
              <a:buNone/>
            </a:pP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ts val="3000"/>
              </a:lnSpc>
              <a:buNone/>
            </a:pP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大分大学産婦人科より大分大学</a:t>
            </a:r>
            <a:r>
              <a:rPr lang="en-US" altLang="ja-JP" sz="2000" dirty="0">
                <a:latin typeface="メイリオ" panose="020B0604030504040204" pitchFamily="50" charset="-128"/>
                <a:ea typeface="メイリオ" panose="020B0604030504040204" pitchFamily="50" charset="-128"/>
              </a:rPr>
              <a:t>IRB</a:t>
            </a:r>
            <a:r>
              <a:rPr lang="ja-JP" altLang="en-US" sz="2000" dirty="0">
                <a:latin typeface="メイリオ" panose="020B0604030504040204" pitchFamily="50" charset="-128"/>
                <a:ea typeface="メイリオ" panose="020B0604030504040204" pitchFamily="50" charset="-128"/>
              </a:rPr>
              <a:t>へ提出します</a:t>
            </a:r>
            <a:endParaRPr lang="en-US" altLang="ja-JP" sz="2000" dirty="0">
              <a:latin typeface="メイリオ" panose="020B0604030504040204" pitchFamily="50" charset="-128"/>
              <a:ea typeface="メイリオ" panose="020B0604030504040204" pitchFamily="50" charset="-128"/>
            </a:endParaRPr>
          </a:p>
          <a:p>
            <a:pPr marL="0" indent="0">
              <a:lnSpc>
                <a:spcPts val="3000"/>
              </a:lnSpc>
              <a:buNone/>
            </a:pPr>
            <a:r>
              <a:rPr lang="en-US" altLang="ja-JP" sz="2000" dirty="0">
                <a:latin typeface="メイリオ" panose="020B0604030504040204" pitchFamily="50" charset="-128"/>
                <a:ea typeface="メイリオ" panose="020B0604030504040204" pitchFamily="50" charset="-128"/>
              </a:rPr>
              <a:t>COI</a:t>
            </a:r>
            <a:r>
              <a:rPr lang="ja-JP" altLang="en-US" sz="2000" dirty="0">
                <a:latin typeface="メイリオ" panose="020B0604030504040204" pitchFamily="50" charset="-128"/>
                <a:ea typeface="メイリオ" panose="020B0604030504040204" pitchFamily="50" charset="-128"/>
              </a:rPr>
              <a:t>は</a:t>
            </a:r>
            <a:r>
              <a:rPr lang="en-US" altLang="ja-JP" sz="2000" dirty="0">
                <a:latin typeface="メイリオ" panose="020B0604030504040204" pitchFamily="50" charset="-128"/>
                <a:ea typeface="メイリオ" panose="020B0604030504040204" pitchFamily="50" charset="-128"/>
              </a:rPr>
              <a:t>IRB</a:t>
            </a:r>
            <a:r>
              <a:rPr lang="ja-JP" altLang="en-US" sz="2000" dirty="0">
                <a:latin typeface="メイリオ" panose="020B0604030504040204" pitchFamily="50" charset="-128"/>
                <a:ea typeface="メイリオ" panose="020B0604030504040204" pitchFamily="50" charset="-128"/>
              </a:rPr>
              <a:t>の書類提出前に各施設で審査を受けてください</a:t>
            </a:r>
            <a:endParaRPr lang="en-US" altLang="ja-JP" sz="2000" dirty="0">
              <a:latin typeface="メイリオ" panose="020B0604030504040204" pitchFamily="50" charset="-128"/>
              <a:ea typeface="メイリオ" panose="020B0604030504040204" pitchFamily="50" charset="-128"/>
            </a:endParaRPr>
          </a:p>
          <a:p>
            <a:pPr marL="0" indent="0">
              <a:lnSpc>
                <a:spcPts val="3000"/>
              </a:lnSpc>
              <a:buNone/>
            </a:pPr>
            <a:r>
              <a:rPr kumimoji="1" lang="ja-JP" altLang="en-US" sz="2000" dirty="0">
                <a:latin typeface="メイリオ" panose="020B0604030504040204" pitchFamily="50" charset="-128"/>
                <a:ea typeface="メイリオ" panose="020B0604030504040204" pitchFamily="50" charset="-128"/>
              </a:rPr>
              <a:t>郵送先〒</a:t>
            </a:r>
            <a:r>
              <a:rPr lang="en-US" altLang="ja-JP" sz="2000" u="sng" dirty="0">
                <a:latin typeface="メイリオ" panose="020B0604030504040204" pitchFamily="50" charset="-128"/>
                <a:ea typeface="メイリオ" panose="020B0604030504040204" pitchFamily="50" charset="-128"/>
              </a:rPr>
              <a:t>879-5593</a:t>
            </a:r>
            <a:r>
              <a:rPr lang="ja-JP" altLang="en-US" sz="2000" u="sng" dirty="0">
                <a:latin typeface="メイリオ" panose="020B0604030504040204" pitchFamily="50" charset="-128"/>
                <a:ea typeface="メイリオ" panose="020B0604030504040204" pitchFamily="50" charset="-128"/>
              </a:rPr>
              <a:t>　大分県由布市挾間町医大ケ丘１丁目１番地　大分大学 産科婦人科事務</a:t>
            </a:r>
            <a:r>
              <a:rPr lang="ja-JP" altLang="en-US" sz="2000" dirty="0">
                <a:latin typeface="メイリオ" panose="020B0604030504040204" pitchFamily="50" charset="-128"/>
                <a:ea typeface="メイリオ" panose="020B0604030504040204" pitchFamily="50" charset="-128"/>
              </a:rPr>
              <a:t>　　　　　　　</a:t>
            </a: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ts val="3000"/>
              </a:lnSpc>
              <a:buNone/>
            </a:pPr>
            <a:r>
              <a:rPr lang="ja-JP" altLang="en-US" sz="2000" dirty="0">
                <a:latin typeface="メイリオ" panose="020B0604030504040204" pitchFamily="50" charset="-128"/>
                <a:ea typeface="メイリオ" panose="020B0604030504040204" pitchFamily="50" charset="-128"/>
              </a:rPr>
              <a:t>　</a:t>
            </a:r>
            <a:endParaRPr kumimoji="1" lang="en-US" altLang="ja-JP" sz="2000" dirty="0">
              <a:latin typeface="メイリオ" panose="020B0604030504040204" pitchFamily="50" charset="-128"/>
              <a:ea typeface="メイリオ" panose="020B0604030504040204" pitchFamily="50" charset="-128"/>
            </a:endParaRPr>
          </a:p>
          <a:p>
            <a:endParaRPr kumimoji="1" lang="ja-JP" altLang="en-US" sz="2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16763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94E73-A325-2858-1415-5149E67E1845}"/>
            </a:ext>
          </a:extLst>
        </p:cNvPr>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6A7C8803-EB16-0E85-C5B9-3224C33239F2}"/>
              </a:ext>
            </a:extLst>
          </p:cNvPr>
          <p:cNvSpPr/>
          <p:nvPr/>
        </p:nvSpPr>
        <p:spPr>
          <a:xfrm>
            <a:off x="4899514" y="1607197"/>
            <a:ext cx="2669791" cy="432000"/>
          </a:xfrm>
          <a:prstGeom prst="roundRect">
            <a:avLst/>
          </a:prstGeom>
          <a:gradFill>
            <a:gsLst>
              <a:gs pos="0">
                <a:schemeClr val="bg1"/>
              </a:gs>
              <a:gs pos="100000">
                <a:schemeClr val="accent4">
                  <a:lumMod val="105000"/>
                  <a:satMod val="103000"/>
                  <a:tint val="73000"/>
                </a:schemeClr>
              </a:gs>
              <a:gs pos="100000">
                <a:schemeClr val="accent4">
                  <a:lumMod val="105000"/>
                  <a:satMod val="109000"/>
                  <a:tint val="81000"/>
                </a:schemeClr>
              </a:gs>
            </a:gsLst>
            <a:lin ang="5400000" scaled="0"/>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a:latin typeface="メイリオ" panose="020B0604030504040204" pitchFamily="50" charset="-128"/>
              <a:ea typeface="メイリオ" panose="020B0604030504040204" pitchFamily="50" charset="-128"/>
            </a:endParaRPr>
          </a:p>
          <a:p>
            <a:pPr algn="ctr"/>
            <a:r>
              <a:rPr lang="ja-JP" altLang="en-US">
                <a:latin typeface="メイリオ" panose="020B0604030504040204" pitchFamily="50" charset="-128"/>
                <a:ea typeface="メイリオ" panose="020B0604030504040204" pitchFamily="50" charset="-128"/>
              </a:rPr>
              <a:t>３症例の実施</a:t>
            </a:r>
            <a:r>
              <a:rPr lang="en-US" altLang="ja-JP">
                <a:latin typeface="メイリオ" panose="020B0604030504040204" pitchFamily="50" charset="-128"/>
                <a:ea typeface="メイリオ" panose="020B0604030504040204" pitchFamily="50" charset="-128"/>
              </a:rPr>
              <a:t>※</a:t>
            </a:r>
            <a:endParaRPr kumimoji="1" lang="ja-JP" altLang="en-US">
              <a:latin typeface="メイリオ" panose="020B0604030504040204" pitchFamily="50" charset="-128"/>
              <a:ea typeface="メイリオ" panose="020B0604030504040204" pitchFamily="50" charset="-128"/>
            </a:endParaRPr>
          </a:p>
          <a:p>
            <a:pPr algn="ctr"/>
            <a:endParaRPr kumimoji="1" lang="ja-JP" altLang="en-US">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FC8AA7FA-53BC-62CA-1899-9C406DEC005C}"/>
              </a:ext>
            </a:extLst>
          </p:cNvPr>
          <p:cNvSpPr/>
          <p:nvPr/>
        </p:nvSpPr>
        <p:spPr>
          <a:xfrm>
            <a:off x="4873219" y="3010073"/>
            <a:ext cx="2773341" cy="659322"/>
          </a:xfrm>
          <a:prstGeom prst="roundRect">
            <a:avLst/>
          </a:prstGeom>
          <a:gradFill>
            <a:gsLst>
              <a:gs pos="0">
                <a:schemeClr val="accent4">
                  <a:lumMod val="110000"/>
                  <a:satMod val="105000"/>
                  <a:tint val="67000"/>
                </a:schemeClr>
              </a:gs>
              <a:gs pos="50000">
                <a:schemeClr val="tx2">
                  <a:lumMod val="10000"/>
                  <a:lumOff val="90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a:latin typeface="メイリオ" panose="020B0604030504040204" pitchFamily="50" charset="-128"/>
              <a:ea typeface="メイリオ" panose="020B0604030504040204" pitchFamily="50" charset="-128"/>
            </a:endParaRPr>
          </a:p>
          <a:p>
            <a:pPr algn="ctr"/>
            <a:r>
              <a:rPr lang="ja-JP" altLang="en-US" sz="1800">
                <a:solidFill>
                  <a:srgbClr val="FF0000"/>
                </a:solidFill>
                <a:latin typeface="メイリオ" panose="020B0604030504040204" pitchFamily="50" charset="-128"/>
                <a:ea typeface="メイリオ" panose="020B0604030504040204" pitchFamily="50" charset="-128"/>
              </a:rPr>
              <a:t>先進医療許可証を送付</a:t>
            </a:r>
            <a:r>
              <a:rPr lang="ja-JP" altLang="en-US" sz="1800">
                <a:latin typeface="メイリオ" panose="020B0604030504040204" pitchFamily="50" charset="-128"/>
                <a:ea typeface="メイリオ" panose="020B0604030504040204" pitchFamily="50" charset="-128"/>
              </a:rPr>
              <a:t>（</a:t>
            </a:r>
            <a:r>
              <a:rPr lang="en-US" altLang="ja-JP" sz="1800">
                <a:latin typeface="メイリオ" panose="020B0604030504040204" pitchFamily="50" charset="-128"/>
                <a:ea typeface="メイリオ" panose="020B0604030504040204" pitchFamily="50" charset="-128"/>
              </a:rPr>
              <a:t>email</a:t>
            </a:r>
            <a:r>
              <a:rPr lang="ja-JP" altLang="en-US" sz="1800">
                <a:latin typeface="メイリオ" panose="020B0604030504040204" pitchFamily="50" charset="-128"/>
                <a:ea typeface="メイリオ" panose="020B0604030504040204" pitchFamily="50" charset="-128"/>
              </a:rPr>
              <a:t>） </a:t>
            </a:r>
            <a:endParaRPr kumimoji="1" lang="ja-JP" altLang="en-US">
              <a:latin typeface="メイリオ" panose="020B0604030504040204" pitchFamily="50" charset="-128"/>
              <a:ea typeface="メイリオ" panose="020B0604030504040204" pitchFamily="50" charset="-128"/>
            </a:endParaRPr>
          </a:p>
          <a:p>
            <a:pPr algn="ctr"/>
            <a:endParaRPr kumimoji="1" lang="ja-JP" altLang="en-US">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48CE1A15-5623-6B42-80A2-716A10E0E449}"/>
              </a:ext>
            </a:extLst>
          </p:cNvPr>
          <p:cNvSpPr/>
          <p:nvPr/>
        </p:nvSpPr>
        <p:spPr>
          <a:xfrm>
            <a:off x="7995130" y="2299915"/>
            <a:ext cx="2722054" cy="333890"/>
          </a:xfrm>
          <a:prstGeom prst="roundRect">
            <a:avLst/>
          </a:prstGeom>
          <a:gradFill>
            <a:gsLst>
              <a:gs pos="4700">
                <a:srgbClr val="F4F9FD"/>
              </a:gs>
              <a:gs pos="0">
                <a:schemeClr val="bg1"/>
              </a:gs>
              <a:gs pos="50000">
                <a:schemeClr val="accent4">
                  <a:lumMod val="105000"/>
                  <a:satMod val="103000"/>
                  <a:tint val="73000"/>
                </a:schemeClr>
              </a:gs>
              <a:gs pos="100000">
                <a:schemeClr val="accent4">
                  <a:lumMod val="105000"/>
                  <a:satMod val="109000"/>
                  <a:tint val="81000"/>
                </a:schemeClr>
              </a:gs>
            </a:gsLst>
            <a:lin ang="5400000" scaled="0"/>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a:latin typeface="メイリオ" panose="020B0604030504040204" pitchFamily="50" charset="-128"/>
              <a:ea typeface="メイリオ" panose="020B0604030504040204" pitchFamily="50" charset="-128"/>
            </a:endParaRPr>
          </a:p>
          <a:p>
            <a:pPr algn="ctr"/>
            <a:endParaRPr lang="en-US" altLang="ja-JP">
              <a:latin typeface="メイリオ" panose="020B0604030504040204" pitchFamily="50" charset="-128"/>
              <a:ea typeface="メイリオ" panose="020B0604030504040204" pitchFamily="50" charset="-128"/>
            </a:endParaRPr>
          </a:p>
          <a:p>
            <a:pPr algn="ctr"/>
            <a:r>
              <a:rPr lang="ja-JP" altLang="en-US">
                <a:latin typeface="メイリオ" panose="020B0604030504040204" pitchFamily="50" charset="-128"/>
                <a:ea typeface="メイリオ" panose="020B0604030504040204" pitchFamily="50" charset="-128"/>
              </a:rPr>
              <a:t>届出</a:t>
            </a:r>
            <a:endParaRPr kumimoji="1" lang="en-US" altLang="ja-JP">
              <a:latin typeface="メイリオ" panose="020B0604030504040204" pitchFamily="50" charset="-128"/>
              <a:ea typeface="メイリオ" panose="020B0604030504040204" pitchFamily="50" charset="-128"/>
            </a:endParaRPr>
          </a:p>
          <a:p>
            <a:pPr algn="ctr"/>
            <a:endParaRPr kumimoji="1" lang="ja-JP" altLang="en-US">
              <a:latin typeface="メイリオ" panose="020B0604030504040204" pitchFamily="50" charset="-128"/>
              <a:ea typeface="メイリオ" panose="020B0604030504040204" pitchFamily="50" charset="-128"/>
            </a:endParaRPr>
          </a:p>
          <a:p>
            <a:pPr algn="ctr"/>
            <a:endParaRPr kumimoji="1" lang="ja-JP" altLang="en-US">
              <a:latin typeface="メイリオ" panose="020B0604030504040204" pitchFamily="50" charset="-128"/>
              <a:ea typeface="メイリオ" panose="020B0604030504040204" pitchFamily="50" charset="-128"/>
            </a:endParaRPr>
          </a:p>
        </p:txBody>
      </p:sp>
      <p:sp>
        <p:nvSpPr>
          <p:cNvPr id="11" name="四角形: 角を丸くする 10">
            <a:extLst>
              <a:ext uri="{FF2B5EF4-FFF2-40B4-BE49-F238E27FC236}">
                <a16:creationId xmlns:a16="http://schemas.microsoft.com/office/drawing/2014/main" id="{2AC6A7C2-D8B2-A13C-EC19-89F0A83E9165}"/>
              </a:ext>
            </a:extLst>
          </p:cNvPr>
          <p:cNvSpPr/>
          <p:nvPr/>
        </p:nvSpPr>
        <p:spPr>
          <a:xfrm>
            <a:off x="4942700" y="4598993"/>
            <a:ext cx="2618281" cy="595297"/>
          </a:xfrm>
          <a:prstGeom prst="roundRect">
            <a:avLst/>
          </a:prstGeom>
          <a:gradFill>
            <a:gsLst>
              <a:gs pos="0">
                <a:schemeClr val="accent4">
                  <a:lumMod val="110000"/>
                  <a:satMod val="105000"/>
                  <a:tint val="67000"/>
                </a:schemeClr>
              </a:gs>
              <a:gs pos="13000">
                <a:schemeClr val="bg1"/>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a:latin typeface="メイリオ" panose="020B0604030504040204" pitchFamily="50" charset="-128"/>
                <a:ea typeface="メイリオ" panose="020B0604030504040204" pitchFamily="50" charset="-128"/>
              </a:rPr>
              <a:t>エントリーシート送付</a:t>
            </a:r>
            <a:endParaRPr kumimoji="1" lang="en-US" altLang="ja-JP">
              <a:latin typeface="メイリオ" panose="020B0604030504040204" pitchFamily="50" charset="-128"/>
              <a:ea typeface="メイリオ" panose="020B0604030504040204" pitchFamily="50" charset="-128"/>
            </a:endParaRPr>
          </a:p>
          <a:p>
            <a:pPr algn="ctr"/>
            <a:r>
              <a:rPr lang="ja-JP" altLang="en-US" sz="1800">
                <a:latin typeface="メイリオ" panose="020B0604030504040204" pitchFamily="50" charset="-128"/>
                <a:ea typeface="メイリオ" panose="020B0604030504040204" pitchFamily="50" charset="-128"/>
              </a:rPr>
              <a:t>（</a:t>
            </a:r>
            <a:r>
              <a:rPr lang="en-US" altLang="ja-JP" sz="1800">
                <a:latin typeface="メイリオ" panose="020B0604030504040204" pitchFamily="50" charset="-128"/>
                <a:ea typeface="メイリオ" panose="020B0604030504040204" pitchFamily="50" charset="-128"/>
              </a:rPr>
              <a:t>email</a:t>
            </a:r>
            <a:r>
              <a:rPr lang="ja-JP" altLang="en-US" sz="1800">
                <a:latin typeface="メイリオ" panose="020B0604030504040204" pitchFamily="50" charset="-128"/>
                <a:ea typeface="メイリオ" panose="020B0604030504040204" pitchFamily="50" charset="-128"/>
              </a:rPr>
              <a:t>）</a:t>
            </a:r>
            <a:endParaRPr kumimoji="1" lang="ja-JP" altLang="en-US">
              <a:latin typeface="メイリオ" panose="020B0604030504040204" pitchFamily="50" charset="-128"/>
              <a:ea typeface="メイリオ" panose="020B0604030504040204" pitchFamily="50" charset="-128"/>
            </a:endParaRPr>
          </a:p>
        </p:txBody>
      </p:sp>
      <p:sp>
        <p:nvSpPr>
          <p:cNvPr id="12" name="四角形: 角を丸くする 11">
            <a:extLst>
              <a:ext uri="{FF2B5EF4-FFF2-40B4-BE49-F238E27FC236}">
                <a16:creationId xmlns:a16="http://schemas.microsoft.com/office/drawing/2014/main" id="{F7F2486C-B2EC-FA7C-AF59-5C08F615A193}"/>
              </a:ext>
            </a:extLst>
          </p:cNvPr>
          <p:cNvSpPr/>
          <p:nvPr/>
        </p:nvSpPr>
        <p:spPr>
          <a:xfrm>
            <a:off x="4942700" y="6329543"/>
            <a:ext cx="2626605" cy="415698"/>
          </a:xfrm>
          <a:prstGeom prst="roundRect">
            <a:avLst/>
          </a:prstGeom>
          <a:gradFill>
            <a:gsLst>
              <a:gs pos="0">
                <a:schemeClr val="accent4">
                  <a:lumMod val="110000"/>
                  <a:satMod val="105000"/>
                  <a:tint val="67000"/>
                </a:schemeClr>
              </a:gs>
              <a:gs pos="50000">
                <a:schemeClr val="tx2">
                  <a:lumMod val="10000"/>
                  <a:lumOff val="90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a:latin typeface="メイリオ" panose="020B0604030504040204" pitchFamily="50" charset="-128"/>
              <a:ea typeface="メイリオ" panose="020B0604030504040204" pitchFamily="50" charset="-128"/>
            </a:endParaRPr>
          </a:p>
          <a:p>
            <a:pPr algn="ctr"/>
            <a:r>
              <a:rPr lang="en-US" altLang="ja-JP" err="1">
                <a:latin typeface="メイリオ" panose="020B0604030504040204" pitchFamily="50" charset="-128"/>
                <a:ea typeface="メイリオ" panose="020B0604030504040204" pitchFamily="50" charset="-128"/>
              </a:rPr>
              <a:t>REDCap</a:t>
            </a:r>
            <a:r>
              <a:rPr lang="ja-JP" altLang="en-US">
                <a:latin typeface="メイリオ" panose="020B0604030504040204" pitchFamily="50" charset="-128"/>
                <a:ea typeface="メイリオ" panose="020B0604030504040204" pitchFamily="50" charset="-128"/>
              </a:rPr>
              <a:t>へ登録</a:t>
            </a:r>
            <a:r>
              <a:rPr lang="en-US" altLang="ja-JP">
                <a:latin typeface="メイリオ" panose="020B0604030504040204" pitchFamily="50" charset="-128"/>
                <a:ea typeface="メイリオ" panose="020B0604030504040204" pitchFamily="50" charset="-128"/>
              </a:rPr>
              <a:t>※※</a:t>
            </a:r>
          </a:p>
          <a:p>
            <a:pPr algn="ctr"/>
            <a:endParaRPr kumimoji="1" lang="ja-JP" altLang="en-US">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CECEA14B-6C5E-EA8D-ABF0-29573F3BDD1C}"/>
              </a:ext>
            </a:extLst>
          </p:cNvPr>
          <p:cNvSpPr/>
          <p:nvPr/>
        </p:nvSpPr>
        <p:spPr>
          <a:xfrm>
            <a:off x="1560403" y="5453907"/>
            <a:ext cx="2783206" cy="592460"/>
          </a:xfrm>
          <a:prstGeom prst="roundRect">
            <a:avLst/>
          </a:prstGeom>
          <a:gradFill>
            <a:gsLst>
              <a:gs pos="0">
                <a:schemeClr val="accent4">
                  <a:lumMod val="110000"/>
                  <a:satMod val="105000"/>
                  <a:tint val="67000"/>
                </a:schemeClr>
              </a:gs>
              <a:gs pos="50000">
                <a:schemeClr val="tx2">
                  <a:lumMod val="10000"/>
                  <a:lumOff val="90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800">
                <a:latin typeface="メイリオ" panose="020B0604030504040204" pitchFamily="50" charset="-128"/>
                <a:ea typeface="メイリオ" panose="020B0604030504040204" pitchFamily="50" charset="-128"/>
              </a:rPr>
              <a:t>症例番号の付与（</a:t>
            </a:r>
            <a:r>
              <a:rPr lang="en-US" altLang="ja-JP" sz="1800">
                <a:latin typeface="メイリオ" panose="020B0604030504040204" pitchFamily="50" charset="-128"/>
                <a:ea typeface="メイリオ" panose="020B0604030504040204" pitchFamily="50" charset="-128"/>
              </a:rPr>
              <a:t>email</a:t>
            </a:r>
            <a:r>
              <a:rPr lang="ja-JP" altLang="en-US" sz="1800">
                <a:latin typeface="メイリオ" panose="020B0604030504040204" pitchFamily="50" charset="-128"/>
                <a:ea typeface="メイリオ" panose="020B0604030504040204" pitchFamily="50" charset="-128"/>
              </a:rPr>
              <a:t>）</a:t>
            </a:r>
            <a:endParaRPr lang="en-US" altLang="ja-JP" sz="1800">
              <a:latin typeface="メイリオ" panose="020B0604030504040204" pitchFamily="50" charset="-128"/>
              <a:ea typeface="メイリオ" panose="020B0604030504040204" pitchFamily="50" charset="-128"/>
            </a:endParaRPr>
          </a:p>
        </p:txBody>
      </p:sp>
      <p:sp>
        <p:nvSpPr>
          <p:cNvPr id="14" name="四角形: 角を丸くする 13">
            <a:extLst>
              <a:ext uri="{FF2B5EF4-FFF2-40B4-BE49-F238E27FC236}">
                <a16:creationId xmlns:a16="http://schemas.microsoft.com/office/drawing/2014/main" id="{D8DA191C-AFA8-065A-41D5-4EA42BC297D7}"/>
              </a:ext>
            </a:extLst>
          </p:cNvPr>
          <p:cNvSpPr/>
          <p:nvPr/>
        </p:nvSpPr>
        <p:spPr>
          <a:xfrm>
            <a:off x="1672209" y="3925553"/>
            <a:ext cx="2669791" cy="432000"/>
          </a:xfrm>
          <a:prstGeom prst="roundRect">
            <a:avLst/>
          </a:prstGeom>
          <a:gradFill>
            <a:gsLst>
              <a:gs pos="0">
                <a:schemeClr val="accent4">
                  <a:lumMod val="110000"/>
                  <a:satMod val="105000"/>
                  <a:tint val="67000"/>
                </a:schemeClr>
              </a:gs>
              <a:gs pos="50000">
                <a:schemeClr val="tx2">
                  <a:lumMod val="10000"/>
                  <a:lumOff val="90000"/>
                </a:schemeClr>
              </a:gs>
              <a:gs pos="100000">
                <a:schemeClr val="accent4">
                  <a:lumMod val="105000"/>
                  <a:satMod val="109000"/>
                  <a:tint val="81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tLang="ja-JP">
              <a:latin typeface="メイリオ" panose="020B0604030504040204" pitchFamily="50" charset="-128"/>
              <a:ea typeface="メイリオ" panose="020B0604030504040204" pitchFamily="50" charset="-128"/>
            </a:endParaRPr>
          </a:p>
          <a:p>
            <a:pPr algn="ctr"/>
            <a:r>
              <a:rPr lang="ja-JP" altLang="en-US">
                <a:solidFill>
                  <a:schemeClr val="tx1"/>
                </a:solidFill>
                <a:latin typeface="メイリオ" panose="020B0604030504040204" pitchFamily="50" charset="-128"/>
                <a:ea typeface="メイリオ" panose="020B0604030504040204" pitchFamily="50" charset="-128"/>
              </a:rPr>
              <a:t>先進医療許可証を受領</a:t>
            </a:r>
            <a:endParaRPr lang="en-US" altLang="ja-JP">
              <a:solidFill>
                <a:schemeClr val="tx1"/>
              </a:solidFill>
              <a:latin typeface="メイリオ" panose="020B0604030504040204" pitchFamily="50" charset="-128"/>
              <a:ea typeface="メイリオ" panose="020B0604030504040204" pitchFamily="50" charset="-128"/>
            </a:endParaRPr>
          </a:p>
          <a:p>
            <a:pPr algn="ctr"/>
            <a:endParaRPr kumimoji="1" lang="ja-JP" altLang="en-US">
              <a:latin typeface="メイリオ" panose="020B0604030504040204" pitchFamily="50" charset="-128"/>
              <a:ea typeface="メイリオ" panose="020B0604030504040204" pitchFamily="50" charset="-128"/>
            </a:endParaRPr>
          </a:p>
        </p:txBody>
      </p:sp>
      <p:sp>
        <p:nvSpPr>
          <p:cNvPr id="44" name="フリーフォーム: 図形 43">
            <a:extLst>
              <a:ext uri="{FF2B5EF4-FFF2-40B4-BE49-F238E27FC236}">
                <a16:creationId xmlns:a16="http://schemas.microsoft.com/office/drawing/2014/main" id="{0C31CD8D-2BB4-0FAB-98D8-B4880A37B147}"/>
              </a:ext>
            </a:extLst>
          </p:cNvPr>
          <p:cNvSpPr/>
          <p:nvPr/>
        </p:nvSpPr>
        <p:spPr>
          <a:xfrm>
            <a:off x="6215596" y="2661518"/>
            <a:ext cx="3140561" cy="333890"/>
          </a:xfrm>
          <a:custGeom>
            <a:avLst/>
            <a:gdLst>
              <a:gd name="connsiteX0" fmla="*/ 2668104 w 2668104"/>
              <a:gd name="connsiteY0" fmla="*/ 0 h 357809"/>
              <a:gd name="connsiteX1" fmla="*/ 2668104 w 2668104"/>
              <a:gd name="connsiteY1" fmla="*/ 145774 h 357809"/>
              <a:gd name="connsiteX2" fmla="*/ 0 w 2668104"/>
              <a:gd name="connsiteY2" fmla="*/ 145774 h 357809"/>
              <a:gd name="connsiteX3" fmla="*/ 0 w 2668104"/>
              <a:gd name="connsiteY3" fmla="*/ 357809 h 357809"/>
              <a:gd name="connsiteX4" fmla="*/ 0 w 2668104"/>
              <a:gd name="connsiteY4" fmla="*/ 357809 h 35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104" h="357809">
                <a:moveTo>
                  <a:pt x="2668104" y="0"/>
                </a:moveTo>
                <a:lnTo>
                  <a:pt x="2668104" y="145774"/>
                </a:lnTo>
                <a:lnTo>
                  <a:pt x="0" y="145774"/>
                </a:lnTo>
                <a:lnTo>
                  <a:pt x="0" y="357809"/>
                </a:lnTo>
                <a:lnTo>
                  <a:pt x="0" y="357809"/>
                </a:lnTo>
              </a:path>
            </a:pathLst>
          </a:custGeom>
          <a:noFill/>
          <a:ln>
            <a:headEnd type="none"/>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 name="フリーフォーム: 図形 5">
            <a:extLst>
              <a:ext uri="{FF2B5EF4-FFF2-40B4-BE49-F238E27FC236}">
                <a16:creationId xmlns:a16="http://schemas.microsoft.com/office/drawing/2014/main" id="{4BB4A223-35F3-BC7A-84A5-F207CB372E34}"/>
              </a:ext>
            </a:extLst>
          </p:cNvPr>
          <p:cNvSpPr/>
          <p:nvPr/>
        </p:nvSpPr>
        <p:spPr>
          <a:xfrm>
            <a:off x="6206605" y="2039197"/>
            <a:ext cx="3135038" cy="249977"/>
          </a:xfrm>
          <a:custGeom>
            <a:avLst/>
            <a:gdLst>
              <a:gd name="connsiteX0" fmla="*/ 0 w 2699026"/>
              <a:gd name="connsiteY0" fmla="*/ 0 h 220869"/>
              <a:gd name="connsiteX1" fmla="*/ 0 w 2699026"/>
              <a:gd name="connsiteY1" fmla="*/ 106017 h 220869"/>
              <a:gd name="connsiteX2" fmla="*/ 2699026 w 2699026"/>
              <a:gd name="connsiteY2" fmla="*/ 106017 h 220869"/>
              <a:gd name="connsiteX3" fmla="*/ 2699026 w 2699026"/>
              <a:gd name="connsiteY3" fmla="*/ 220869 h 220869"/>
            </a:gdLst>
            <a:ahLst/>
            <a:cxnLst>
              <a:cxn ang="0">
                <a:pos x="connsiteX0" y="connsiteY0"/>
              </a:cxn>
              <a:cxn ang="0">
                <a:pos x="connsiteX1" y="connsiteY1"/>
              </a:cxn>
              <a:cxn ang="0">
                <a:pos x="connsiteX2" y="connsiteY2"/>
              </a:cxn>
              <a:cxn ang="0">
                <a:pos x="connsiteX3" y="connsiteY3"/>
              </a:cxn>
            </a:cxnLst>
            <a:rect l="l" t="t" r="r" b="b"/>
            <a:pathLst>
              <a:path w="2699026" h="220869">
                <a:moveTo>
                  <a:pt x="0" y="0"/>
                </a:moveTo>
                <a:lnTo>
                  <a:pt x="0" y="106017"/>
                </a:lnTo>
                <a:lnTo>
                  <a:pt x="2699026" y="106017"/>
                </a:lnTo>
                <a:lnTo>
                  <a:pt x="2699026" y="220869"/>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61" name="直線コネクタ 60">
            <a:extLst>
              <a:ext uri="{FF2B5EF4-FFF2-40B4-BE49-F238E27FC236}">
                <a16:creationId xmlns:a16="http://schemas.microsoft.com/office/drawing/2014/main" id="{B77D401A-2C21-D1B5-A8C9-49B6CE75B740}"/>
              </a:ext>
            </a:extLst>
          </p:cNvPr>
          <p:cNvCxnSpPr>
            <a:cxnSpLocks/>
          </p:cNvCxnSpPr>
          <p:nvPr/>
        </p:nvCxnSpPr>
        <p:spPr>
          <a:xfrm flipH="1">
            <a:off x="4664495" y="871752"/>
            <a:ext cx="0" cy="5887416"/>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正方形/長方形 66">
            <a:extLst>
              <a:ext uri="{FF2B5EF4-FFF2-40B4-BE49-F238E27FC236}">
                <a16:creationId xmlns:a16="http://schemas.microsoft.com/office/drawing/2014/main" id="{A48A460B-F241-EFEE-1FB5-B7739AD139FF}"/>
              </a:ext>
            </a:extLst>
          </p:cNvPr>
          <p:cNvSpPr/>
          <p:nvPr/>
        </p:nvSpPr>
        <p:spPr>
          <a:xfrm>
            <a:off x="1539626" y="852475"/>
            <a:ext cx="9223311" cy="6133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1C1E0D88-F411-6E35-4FDF-C6B820B85DAA}"/>
              </a:ext>
            </a:extLst>
          </p:cNvPr>
          <p:cNvSpPr txBox="1"/>
          <p:nvPr/>
        </p:nvSpPr>
        <p:spPr>
          <a:xfrm>
            <a:off x="2527057" y="1019558"/>
            <a:ext cx="1612348" cy="461665"/>
          </a:xfrm>
          <a:prstGeom prst="rect">
            <a:avLst/>
          </a:prstGeom>
          <a:noFill/>
        </p:spPr>
        <p:txBody>
          <a:bodyPr wrap="square" rtlCol="0">
            <a:spAutoFit/>
          </a:bodyPr>
          <a:lstStyle/>
          <a:p>
            <a:r>
              <a:rPr kumimoji="1" lang="ja-JP" altLang="en-US" sz="2400" b="1">
                <a:solidFill>
                  <a:schemeClr val="bg1"/>
                </a:solidFill>
                <a:latin typeface="メイリオ" panose="020B0604030504040204" pitchFamily="50" charset="-128"/>
                <a:ea typeface="メイリオ" panose="020B0604030504040204" pitchFamily="50" charset="-128"/>
              </a:rPr>
              <a:t>大分大学</a:t>
            </a:r>
          </a:p>
        </p:txBody>
      </p:sp>
      <p:sp>
        <p:nvSpPr>
          <p:cNvPr id="69" name="テキスト ボックス 68">
            <a:extLst>
              <a:ext uri="{FF2B5EF4-FFF2-40B4-BE49-F238E27FC236}">
                <a16:creationId xmlns:a16="http://schemas.microsoft.com/office/drawing/2014/main" id="{76663833-056D-5DE6-95BE-F4CAD686C6A4}"/>
              </a:ext>
            </a:extLst>
          </p:cNvPr>
          <p:cNvSpPr txBox="1"/>
          <p:nvPr/>
        </p:nvSpPr>
        <p:spPr>
          <a:xfrm>
            <a:off x="5261481" y="989179"/>
            <a:ext cx="2024521" cy="461665"/>
          </a:xfrm>
          <a:prstGeom prst="rect">
            <a:avLst/>
          </a:prstGeom>
          <a:noFill/>
        </p:spPr>
        <p:txBody>
          <a:bodyPr wrap="square" rtlCol="0">
            <a:spAutoFit/>
          </a:bodyPr>
          <a:lstStyle/>
          <a:p>
            <a:r>
              <a:rPr lang="ja-JP" altLang="en-US" sz="2400" b="1">
                <a:solidFill>
                  <a:schemeClr val="bg1"/>
                </a:solidFill>
                <a:latin typeface="メイリオ" panose="020B0604030504040204" pitchFamily="50" charset="-128"/>
                <a:ea typeface="メイリオ" panose="020B0604030504040204" pitchFamily="50" charset="-128"/>
              </a:rPr>
              <a:t>協力医療機関</a:t>
            </a:r>
            <a:endParaRPr kumimoji="1" lang="ja-JP" altLang="en-US" sz="2400" b="1">
              <a:solidFill>
                <a:schemeClr val="bg1"/>
              </a:solidFill>
              <a:latin typeface="メイリオ" panose="020B0604030504040204" pitchFamily="50" charset="-128"/>
              <a:ea typeface="メイリオ" panose="020B0604030504040204" pitchFamily="50" charset="-128"/>
            </a:endParaRPr>
          </a:p>
        </p:txBody>
      </p:sp>
      <p:cxnSp>
        <p:nvCxnSpPr>
          <p:cNvPr id="71" name="直線コネクタ 70">
            <a:extLst>
              <a:ext uri="{FF2B5EF4-FFF2-40B4-BE49-F238E27FC236}">
                <a16:creationId xmlns:a16="http://schemas.microsoft.com/office/drawing/2014/main" id="{46770FE9-E4A8-2A77-A68C-A6912BF85FF1}"/>
              </a:ext>
            </a:extLst>
          </p:cNvPr>
          <p:cNvCxnSpPr>
            <a:cxnSpLocks/>
          </p:cNvCxnSpPr>
          <p:nvPr/>
        </p:nvCxnSpPr>
        <p:spPr>
          <a:xfrm>
            <a:off x="4664495" y="852475"/>
            <a:ext cx="0" cy="613368"/>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73" name="テキスト ボックス 72">
            <a:extLst>
              <a:ext uri="{FF2B5EF4-FFF2-40B4-BE49-F238E27FC236}">
                <a16:creationId xmlns:a16="http://schemas.microsoft.com/office/drawing/2014/main" id="{BCE30EEB-1266-EF69-93B7-799F575FAED8}"/>
              </a:ext>
            </a:extLst>
          </p:cNvPr>
          <p:cNvSpPr txBox="1"/>
          <p:nvPr/>
        </p:nvSpPr>
        <p:spPr>
          <a:xfrm>
            <a:off x="3453702" y="98832"/>
            <a:ext cx="5395158" cy="707886"/>
          </a:xfrm>
          <a:prstGeom prst="rect">
            <a:avLst/>
          </a:prstGeom>
          <a:noFill/>
        </p:spPr>
        <p:txBody>
          <a:bodyPr wrap="square" rtlCol="0">
            <a:spAutoFit/>
          </a:bodyPr>
          <a:lstStyle/>
          <a:p>
            <a:pPr algn="ctr"/>
            <a:r>
              <a:rPr kumimoji="1" lang="en-US" altLang="ja-JP" sz="4000" b="1">
                <a:latin typeface="メイリオ" panose="020B0604030504040204" pitchFamily="50" charset="-128"/>
                <a:ea typeface="メイリオ" panose="020B0604030504040204" pitchFamily="50" charset="-128"/>
              </a:rPr>
              <a:t>IRB</a:t>
            </a:r>
            <a:r>
              <a:rPr lang="ja-JP" altLang="en-US" sz="4000" b="1">
                <a:latin typeface="メイリオ" panose="020B0604030504040204" pitchFamily="50" charset="-128"/>
                <a:ea typeface="メイリオ" panose="020B0604030504040204" pitchFamily="50" charset="-128"/>
              </a:rPr>
              <a:t>審査後</a:t>
            </a:r>
            <a:endParaRPr kumimoji="1" lang="ja-JP" altLang="en-US" sz="4000" b="1">
              <a:latin typeface="メイリオ" panose="020B0604030504040204" pitchFamily="50" charset="-128"/>
              <a:ea typeface="メイリオ" panose="020B0604030504040204" pitchFamily="50" charset="-128"/>
            </a:endParaRPr>
          </a:p>
        </p:txBody>
      </p:sp>
      <p:cxnSp>
        <p:nvCxnSpPr>
          <p:cNvPr id="2" name="直線コネクタ 1">
            <a:extLst>
              <a:ext uri="{FF2B5EF4-FFF2-40B4-BE49-F238E27FC236}">
                <a16:creationId xmlns:a16="http://schemas.microsoft.com/office/drawing/2014/main" id="{775FBECB-EBB8-FF48-C24E-30F12F3B98D2}"/>
              </a:ext>
            </a:extLst>
          </p:cNvPr>
          <p:cNvCxnSpPr>
            <a:cxnSpLocks/>
          </p:cNvCxnSpPr>
          <p:nvPr/>
        </p:nvCxnSpPr>
        <p:spPr>
          <a:xfrm>
            <a:off x="7747418" y="807505"/>
            <a:ext cx="0" cy="595166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直線コネクタ 2">
            <a:extLst>
              <a:ext uri="{FF2B5EF4-FFF2-40B4-BE49-F238E27FC236}">
                <a16:creationId xmlns:a16="http://schemas.microsoft.com/office/drawing/2014/main" id="{545C27CB-26B8-6A87-68DB-3DF74A515452}"/>
              </a:ext>
            </a:extLst>
          </p:cNvPr>
          <p:cNvCxnSpPr>
            <a:cxnSpLocks/>
          </p:cNvCxnSpPr>
          <p:nvPr/>
        </p:nvCxnSpPr>
        <p:spPr>
          <a:xfrm>
            <a:off x="7745633" y="806718"/>
            <a:ext cx="0" cy="674505"/>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sp>
        <p:nvSpPr>
          <p:cNvPr id="4" name="テキスト ボックス 3">
            <a:extLst>
              <a:ext uri="{FF2B5EF4-FFF2-40B4-BE49-F238E27FC236}">
                <a16:creationId xmlns:a16="http://schemas.microsoft.com/office/drawing/2014/main" id="{B54D139D-D5B8-4ACC-4646-899042F70C79}"/>
              </a:ext>
            </a:extLst>
          </p:cNvPr>
          <p:cNvSpPr txBox="1"/>
          <p:nvPr/>
        </p:nvSpPr>
        <p:spPr>
          <a:xfrm>
            <a:off x="8744620" y="959368"/>
            <a:ext cx="1307906" cy="461665"/>
          </a:xfrm>
          <a:prstGeom prst="rect">
            <a:avLst/>
          </a:prstGeom>
          <a:noFill/>
        </p:spPr>
        <p:txBody>
          <a:bodyPr wrap="square" rtlCol="0">
            <a:spAutoFit/>
          </a:bodyPr>
          <a:lstStyle/>
          <a:p>
            <a:r>
              <a:rPr lang="ja-JP" altLang="en-US" sz="2400" b="1">
                <a:solidFill>
                  <a:schemeClr val="bg1"/>
                </a:solidFill>
                <a:latin typeface="メイリオ" panose="020B0604030504040204" pitchFamily="50" charset="-128"/>
                <a:ea typeface="メイリオ" panose="020B0604030504040204" pitchFamily="50" charset="-128"/>
              </a:rPr>
              <a:t>厚生局</a:t>
            </a:r>
            <a:endParaRPr kumimoji="1" lang="ja-JP" altLang="en-US" sz="2400" b="1">
              <a:solidFill>
                <a:schemeClr val="bg1"/>
              </a:solidFill>
              <a:latin typeface="メイリオ" panose="020B0604030504040204" pitchFamily="50" charset="-128"/>
              <a:ea typeface="メイリオ" panose="020B0604030504040204" pitchFamily="50" charset="-128"/>
            </a:endParaRPr>
          </a:p>
        </p:txBody>
      </p:sp>
      <p:sp>
        <p:nvSpPr>
          <p:cNvPr id="7" name="フリーフォーム: 図形 6">
            <a:extLst>
              <a:ext uri="{FF2B5EF4-FFF2-40B4-BE49-F238E27FC236}">
                <a16:creationId xmlns:a16="http://schemas.microsoft.com/office/drawing/2014/main" id="{D0E942C6-EE90-DF65-87A9-7F31477D7B3F}"/>
              </a:ext>
            </a:extLst>
          </p:cNvPr>
          <p:cNvSpPr/>
          <p:nvPr/>
        </p:nvSpPr>
        <p:spPr>
          <a:xfrm>
            <a:off x="3052653" y="5179286"/>
            <a:ext cx="3136284" cy="232091"/>
          </a:xfrm>
          <a:custGeom>
            <a:avLst/>
            <a:gdLst>
              <a:gd name="connsiteX0" fmla="*/ 2668104 w 2668104"/>
              <a:gd name="connsiteY0" fmla="*/ 0 h 357809"/>
              <a:gd name="connsiteX1" fmla="*/ 2668104 w 2668104"/>
              <a:gd name="connsiteY1" fmla="*/ 145774 h 357809"/>
              <a:gd name="connsiteX2" fmla="*/ 0 w 2668104"/>
              <a:gd name="connsiteY2" fmla="*/ 145774 h 357809"/>
              <a:gd name="connsiteX3" fmla="*/ 0 w 2668104"/>
              <a:gd name="connsiteY3" fmla="*/ 357809 h 357809"/>
              <a:gd name="connsiteX4" fmla="*/ 0 w 2668104"/>
              <a:gd name="connsiteY4" fmla="*/ 357809 h 35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104" h="357809">
                <a:moveTo>
                  <a:pt x="2668104" y="0"/>
                </a:moveTo>
                <a:lnTo>
                  <a:pt x="2668104" y="145774"/>
                </a:lnTo>
                <a:lnTo>
                  <a:pt x="0" y="145774"/>
                </a:lnTo>
                <a:lnTo>
                  <a:pt x="0" y="357809"/>
                </a:lnTo>
                <a:lnTo>
                  <a:pt x="0" y="357809"/>
                </a:lnTo>
              </a:path>
            </a:pathLst>
          </a:custGeom>
          <a:noFill/>
          <a:ln>
            <a:headEnd type="none"/>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5" name="フリーフォーム: 図形 14">
            <a:extLst>
              <a:ext uri="{FF2B5EF4-FFF2-40B4-BE49-F238E27FC236}">
                <a16:creationId xmlns:a16="http://schemas.microsoft.com/office/drawing/2014/main" id="{BDF016C5-FEB0-D6FB-D7AD-AC5AA5781B7C}"/>
              </a:ext>
            </a:extLst>
          </p:cNvPr>
          <p:cNvSpPr/>
          <p:nvPr/>
        </p:nvSpPr>
        <p:spPr>
          <a:xfrm>
            <a:off x="3100323" y="3622593"/>
            <a:ext cx="3136284" cy="294269"/>
          </a:xfrm>
          <a:custGeom>
            <a:avLst/>
            <a:gdLst>
              <a:gd name="connsiteX0" fmla="*/ 2668104 w 2668104"/>
              <a:gd name="connsiteY0" fmla="*/ 0 h 357809"/>
              <a:gd name="connsiteX1" fmla="*/ 2668104 w 2668104"/>
              <a:gd name="connsiteY1" fmla="*/ 145774 h 357809"/>
              <a:gd name="connsiteX2" fmla="*/ 0 w 2668104"/>
              <a:gd name="connsiteY2" fmla="*/ 145774 h 357809"/>
              <a:gd name="connsiteX3" fmla="*/ 0 w 2668104"/>
              <a:gd name="connsiteY3" fmla="*/ 357809 h 357809"/>
              <a:gd name="connsiteX4" fmla="*/ 0 w 2668104"/>
              <a:gd name="connsiteY4" fmla="*/ 357809 h 35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104" h="357809">
                <a:moveTo>
                  <a:pt x="2668104" y="0"/>
                </a:moveTo>
                <a:lnTo>
                  <a:pt x="2668104" y="145774"/>
                </a:lnTo>
                <a:lnTo>
                  <a:pt x="0" y="145774"/>
                </a:lnTo>
                <a:lnTo>
                  <a:pt x="0" y="357809"/>
                </a:lnTo>
                <a:lnTo>
                  <a:pt x="0" y="357809"/>
                </a:lnTo>
              </a:path>
            </a:pathLst>
          </a:custGeom>
          <a:noFill/>
          <a:ln>
            <a:headEnd type="none"/>
            <a:tailEnd type="triangle" w="lg"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7" name="フリーフォーム: 図形 16">
            <a:extLst>
              <a:ext uri="{FF2B5EF4-FFF2-40B4-BE49-F238E27FC236}">
                <a16:creationId xmlns:a16="http://schemas.microsoft.com/office/drawing/2014/main" id="{218DFDD3-5E34-1852-F061-669E678D71B1}"/>
              </a:ext>
            </a:extLst>
          </p:cNvPr>
          <p:cNvSpPr/>
          <p:nvPr/>
        </p:nvSpPr>
        <p:spPr>
          <a:xfrm>
            <a:off x="2982293" y="6065851"/>
            <a:ext cx="3198946" cy="287154"/>
          </a:xfrm>
          <a:custGeom>
            <a:avLst/>
            <a:gdLst>
              <a:gd name="connsiteX0" fmla="*/ 0 w 2699026"/>
              <a:gd name="connsiteY0" fmla="*/ 0 h 220869"/>
              <a:gd name="connsiteX1" fmla="*/ 0 w 2699026"/>
              <a:gd name="connsiteY1" fmla="*/ 106017 h 220869"/>
              <a:gd name="connsiteX2" fmla="*/ 2699026 w 2699026"/>
              <a:gd name="connsiteY2" fmla="*/ 106017 h 220869"/>
              <a:gd name="connsiteX3" fmla="*/ 2699026 w 2699026"/>
              <a:gd name="connsiteY3" fmla="*/ 220869 h 220869"/>
            </a:gdLst>
            <a:ahLst/>
            <a:cxnLst>
              <a:cxn ang="0">
                <a:pos x="connsiteX0" y="connsiteY0"/>
              </a:cxn>
              <a:cxn ang="0">
                <a:pos x="connsiteX1" y="connsiteY1"/>
              </a:cxn>
              <a:cxn ang="0">
                <a:pos x="connsiteX2" y="connsiteY2"/>
              </a:cxn>
              <a:cxn ang="0">
                <a:pos x="connsiteX3" y="connsiteY3"/>
              </a:cxn>
            </a:cxnLst>
            <a:rect l="l" t="t" r="r" b="b"/>
            <a:pathLst>
              <a:path w="2699026" h="220869">
                <a:moveTo>
                  <a:pt x="0" y="0"/>
                </a:moveTo>
                <a:lnTo>
                  <a:pt x="0" y="106017"/>
                </a:lnTo>
                <a:lnTo>
                  <a:pt x="2699026" y="106017"/>
                </a:lnTo>
                <a:lnTo>
                  <a:pt x="2699026" y="220869"/>
                </a:lnTo>
              </a:path>
            </a:pathLst>
          </a:custGeom>
          <a:noFill/>
          <a:ln>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1856ED82-972E-EF83-629D-B2D101CB792B}"/>
              </a:ext>
            </a:extLst>
          </p:cNvPr>
          <p:cNvSpPr txBox="1"/>
          <p:nvPr/>
        </p:nvSpPr>
        <p:spPr>
          <a:xfrm>
            <a:off x="8647612" y="5948987"/>
            <a:ext cx="3491836" cy="923330"/>
          </a:xfrm>
          <a:prstGeom prst="rect">
            <a:avLst/>
          </a:prstGeom>
          <a:noFill/>
        </p:spPr>
        <p:txBody>
          <a:bodyPr wrap="square" rtlCol="0">
            <a:spAutoFit/>
          </a:bodyPr>
          <a:lstStyle/>
          <a:p>
            <a:r>
              <a:rPr kumimoji="1" lang="en-US" altLang="ja-JP" b="1"/>
              <a:t>※※</a:t>
            </a:r>
            <a:r>
              <a:rPr lang="ja-JP" altLang="en-US" b="1"/>
              <a:t>病理診断が良性の場合</a:t>
            </a:r>
            <a:endParaRPr lang="en-US" altLang="ja-JP" b="1"/>
          </a:p>
          <a:p>
            <a:r>
              <a:rPr lang="ja-JP" altLang="en-US" b="1"/>
              <a:t>解析からは外れますが、</a:t>
            </a:r>
            <a:r>
              <a:rPr lang="en-US" altLang="ja-JP" b="1" err="1"/>
              <a:t>REDCap</a:t>
            </a:r>
            <a:r>
              <a:rPr lang="ja-JP" altLang="en-US" b="1"/>
              <a:t>の入力はお願いします</a:t>
            </a:r>
            <a:endParaRPr kumimoji="1" lang="ja-JP" altLang="en-US" b="1"/>
          </a:p>
        </p:txBody>
      </p:sp>
      <p:sp>
        <p:nvSpPr>
          <p:cNvPr id="16" name="テキスト ボックス 15">
            <a:extLst>
              <a:ext uri="{FF2B5EF4-FFF2-40B4-BE49-F238E27FC236}">
                <a16:creationId xmlns:a16="http://schemas.microsoft.com/office/drawing/2014/main" id="{D0BEF8B2-00CE-BE23-A9AA-87B73DC4361B}"/>
              </a:ext>
            </a:extLst>
          </p:cNvPr>
          <p:cNvSpPr txBox="1"/>
          <p:nvPr/>
        </p:nvSpPr>
        <p:spPr>
          <a:xfrm>
            <a:off x="8647612" y="5264218"/>
            <a:ext cx="2988106" cy="646331"/>
          </a:xfrm>
          <a:prstGeom prst="rect">
            <a:avLst/>
          </a:prstGeom>
          <a:noFill/>
        </p:spPr>
        <p:txBody>
          <a:bodyPr wrap="square" rtlCol="0">
            <a:spAutoFit/>
          </a:bodyPr>
          <a:lstStyle/>
          <a:p>
            <a:r>
              <a:rPr kumimoji="1" lang="en-US" altLang="ja-JP" b="1"/>
              <a:t>※</a:t>
            </a:r>
            <a:r>
              <a:rPr kumimoji="1" lang="ja-JP" altLang="en-US" b="1"/>
              <a:t>すでに臨床試験として　経験している施設は省略可</a:t>
            </a:r>
          </a:p>
        </p:txBody>
      </p:sp>
      <p:cxnSp>
        <p:nvCxnSpPr>
          <p:cNvPr id="19" name="直線コネクタ 18">
            <a:extLst>
              <a:ext uri="{FF2B5EF4-FFF2-40B4-BE49-F238E27FC236}">
                <a16:creationId xmlns:a16="http://schemas.microsoft.com/office/drawing/2014/main" id="{46E47AFB-805F-3A03-B739-78718AB5E62A}"/>
              </a:ext>
            </a:extLst>
          </p:cNvPr>
          <p:cNvCxnSpPr>
            <a:cxnSpLocks/>
          </p:cNvCxnSpPr>
          <p:nvPr/>
        </p:nvCxnSpPr>
        <p:spPr>
          <a:xfrm>
            <a:off x="1343025" y="4486275"/>
            <a:ext cx="9765506"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1347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74CAA-8318-C542-73D3-71829425FF51}"/>
              </a:ext>
            </a:extLst>
          </p:cNvPr>
          <p:cNvSpPr>
            <a:spLocks noGrp="1"/>
          </p:cNvSpPr>
          <p:nvPr>
            <p:ph type="title"/>
          </p:nvPr>
        </p:nvSpPr>
        <p:spPr>
          <a:xfrm>
            <a:off x="921799" y="0"/>
            <a:ext cx="10515600" cy="1325563"/>
          </a:xfrm>
        </p:spPr>
        <p:txBody>
          <a:bodyPr>
            <a:normAutofit/>
          </a:bodyPr>
          <a:lstStyle/>
          <a:p>
            <a:pPr algn="ctr"/>
            <a:r>
              <a:rPr kumimoji="1" lang="en-US" altLang="ja-JP" b="1" dirty="0">
                <a:latin typeface="メイリオ" panose="020B0604030504040204" pitchFamily="50" charset="-128"/>
                <a:ea typeface="メイリオ" panose="020B0604030504040204" pitchFamily="50" charset="-128"/>
              </a:rPr>
              <a:t>IRB</a:t>
            </a:r>
            <a:r>
              <a:rPr kumimoji="1" lang="ja-JP" altLang="en-US" b="1" dirty="0">
                <a:latin typeface="メイリオ" panose="020B0604030504040204" pitchFamily="50" charset="-128"/>
                <a:ea typeface="メイリオ" panose="020B0604030504040204" pitchFamily="50" charset="-128"/>
              </a:rPr>
              <a:t>審査後（詳細）</a:t>
            </a:r>
          </a:p>
        </p:txBody>
      </p:sp>
      <p:sp>
        <p:nvSpPr>
          <p:cNvPr id="3" name="コンテンツ プレースホルダー 2">
            <a:extLst>
              <a:ext uri="{FF2B5EF4-FFF2-40B4-BE49-F238E27FC236}">
                <a16:creationId xmlns:a16="http://schemas.microsoft.com/office/drawing/2014/main" id="{E7613CC9-494C-DD65-7AB7-394FC505DB7E}"/>
              </a:ext>
            </a:extLst>
          </p:cNvPr>
          <p:cNvSpPr>
            <a:spLocks noGrp="1"/>
          </p:cNvSpPr>
          <p:nvPr>
            <p:ph idx="1"/>
          </p:nvPr>
        </p:nvSpPr>
        <p:spPr>
          <a:xfrm>
            <a:off x="408730" y="1076771"/>
            <a:ext cx="11442907" cy="5474915"/>
          </a:xfrm>
        </p:spPr>
        <p:txBody>
          <a:bodyPr>
            <a:normAutofit fontScale="92500"/>
          </a:bodyPr>
          <a:lstStyle/>
          <a:p>
            <a:pPr marL="457200" indent="-457200">
              <a:lnSpc>
                <a:spcPts val="2880"/>
              </a:lnSpc>
              <a:buFont typeface="+mj-ea"/>
              <a:buAutoNum type="circleNumDbPlain"/>
            </a:pPr>
            <a:r>
              <a:rPr lang="en-US" altLang="ja-JP" sz="2400" dirty="0">
                <a:latin typeface="メイリオ" panose="020B0604030504040204" pitchFamily="50" charset="-128"/>
                <a:ea typeface="メイリオ" panose="020B0604030504040204" pitchFamily="50" charset="-128"/>
              </a:rPr>
              <a:t>3</a:t>
            </a:r>
            <a:r>
              <a:rPr lang="ja-JP" altLang="en-US" sz="2400" dirty="0">
                <a:latin typeface="メイリオ" panose="020B0604030504040204" pitchFamily="50" charset="-128"/>
                <a:ea typeface="メイリオ" panose="020B0604030504040204" pitchFamily="50" charset="-128"/>
              </a:rPr>
              <a:t>症例の経験後</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臨床試験として経験している施設は省略可</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、厚生局へ先進医療の申請</a:t>
            </a:r>
            <a:endParaRPr kumimoji="1" lang="en-US" altLang="ja-JP" sz="2400" dirty="0">
              <a:latin typeface="メイリオ" panose="020B0604030504040204" pitchFamily="50" charset="-128"/>
              <a:ea typeface="メイリオ" panose="020B0604030504040204" pitchFamily="50" charset="-128"/>
            </a:endParaRPr>
          </a:p>
          <a:p>
            <a:pPr marL="457200" indent="-457200">
              <a:lnSpc>
                <a:spcPts val="2880"/>
              </a:lnSpc>
              <a:buFont typeface="+mj-ea"/>
              <a:buAutoNum type="circleNumDbPlain"/>
            </a:pPr>
            <a:r>
              <a:rPr lang="ja-JP" altLang="en-US" sz="2400" dirty="0">
                <a:latin typeface="メイリオ" panose="020B0604030504040204" pitchFamily="50" charset="-128"/>
                <a:ea typeface="メイリオ" panose="020B0604030504040204" pitchFamily="50" charset="-128"/>
              </a:rPr>
              <a:t>先進医療の許可証を大分大学へ送付</a:t>
            </a:r>
            <a:r>
              <a:rPr lang="en-US" altLang="ja-JP" sz="2400" dirty="0">
                <a:latin typeface="メイリオ" panose="020B0604030504040204" pitchFamily="50" charset="-128"/>
                <a:ea typeface="メイリオ" panose="020B0604030504040204" pitchFamily="50" charset="-128"/>
              </a:rPr>
              <a:t>(email)</a:t>
            </a:r>
            <a:endParaRPr kumimoji="1" lang="en-US" altLang="ja-JP" sz="2400" dirty="0">
              <a:latin typeface="メイリオ" panose="020B0604030504040204" pitchFamily="50" charset="-128"/>
              <a:ea typeface="メイリオ" panose="020B0604030504040204" pitchFamily="50" charset="-128"/>
            </a:endParaRPr>
          </a:p>
          <a:p>
            <a:pPr marL="0" indent="0">
              <a:lnSpc>
                <a:spcPts val="2880"/>
              </a:lnSpc>
              <a:buNone/>
            </a:pPr>
            <a:r>
              <a:rPr lang="ja-JP" altLang="en-US" sz="2400" dirty="0">
                <a:latin typeface="メイリオ" panose="020B0604030504040204" pitchFamily="50" charset="-128"/>
                <a:ea typeface="メイリオ" panose="020B0604030504040204" pitchFamily="50" charset="-128"/>
              </a:rPr>
              <a:t>③  対象患者毎に必要事項を記載したエントリーシートを</a:t>
            </a:r>
            <a:endParaRPr lang="en-US" altLang="ja-JP" sz="2400" dirty="0">
              <a:latin typeface="メイリオ" panose="020B0604030504040204" pitchFamily="50" charset="-128"/>
              <a:ea typeface="メイリオ" panose="020B0604030504040204" pitchFamily="50" charset="-128"/>
            </a:endParaRPr>
          </a:p>
          <a:p>
            <a:pPr marL="0" indent="0">
              <a:lnSpc>
                <a:spcPts val="2200"/>
              </a:lnSpc>
              <a:buNone/>
            </a:pP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lapovary2025@oita-u.ac.jp</a:t>
            </a:r>
            <a:r>
              <a:rPr lang="ja-JP" altLang="en-US" sz="2400" dirty="0">
                <a:latin typeface="メイリオ" panose="020B0604030504040204" pitchFamily="50" charset="-128"/>
                <a:ea typeface="メイリオ" panose="020B0604030504040204" pitchFamily="50" charset="-128"/>
              </a:rPr>
              <a:t>）へ</a:t>
            </a:r>
            <a:r>
              <a:rPr lang="en-US" altLang="ja-JP" sz="2400" dirty="0">
                <a:latin typeface="メイリオ" panose="020B0604030504040204" pitchFamily="50" charset="-128"/>
                <a:ea typeface="メイリオ" panose="020B0604030504040204" pitchFamily="50" charset="-128"/>
              </a:rPr>
              <a:t>email</a:t>
            </a:r>
          </a:p>
          <a:p>
            <a:pPr marL="0" indent="0">
              <a:lnSpc>
                <a:spcPts val="2200"/>
              </a:lnSpc>
              <a:buNone/>
            </a:pPr>
            <a:r>
              <a:rPr lang="ja-JP" altLang="en-US" sz="2400" dirty="0">
                <a:solidFill>
                  <a:srgbClr val="FF0000"/>
                </a:solidFill>
                <a:latin typeface="メイリオ" panose="020B0604030504040204" pitchFamily="50" charset="-128"/>
                <a:ea typeface="メイリオ" panose="020B0604030504040204" pitchFamily="50" charset="-128"/>
              </a:rPr>
              <a:t>　 エントリシートは手術の</a:t>
            </a:r>
            <a:r>
              <a:rPr lang="en-US" altLang="ja-JP" sz="2400" dirty="0">
                <a:solidFill>
                  <a:srgbClr val="FF0000"/>
                </a:solidFill>
                <a:latin typeface="メイリオ" panose="020B0604030504040204" pitchFamily="50" charset="-128"/>
                <a:ea typeface="メイリオ" panose="020B0604030504040204" pitchFamily="50" charset="-128"/>
              </a:rPr>
              <a:t>1</a:t>
            </a:r>
            <a:r>
              <a:rPr lang="ja-JP" altLang="en-US" sz="2400" dirty="0">
                <a:solidFill>
                  <a:srgbClr val="FF0000"/>
                </a:solidFill>
                <a:latin typeface="メイリオ" panose="020B0604030504040204" pitchFamily="50" charset="-128"/>
                <a:ea typeface="メイリオ" panose="020B0604030504040204" pitchFamily="50" charset="-128"/>
              </a:rPr>
              <a:t>週間前までに送付してください</a:t>
            </a:r>
            <a:endParaRPr lang="en-US" altLang="ja-JP" sz="2400" dirty="0">
              <a:solidFill>
                <a:srgbClr val="FF0000"/>
              </a:solidFill>
              <a:latin typeface="メイリオ" panose="020B0604030504040204" pitchFamily="50" charset="-128"/>
              <a:ea typeface="メイリオ" panose="020B0604030504040204" pitchFamily="50" charset="-128"/>
            </a:endParaRPr>
          </a:p>
          <a:p>
            <a:pPr marL="0" indent="0">
              <a:lnSpc>
                <a:spcPts val="2200"/>
              </a:lnSpc>
              <a:buNone/>
            </a:pPr>
            <a:r>
              <a:rPr lang="ja-JP" altLang="en-US" sz="2400" dirty="0">
                <a:solidFill>
                  <a:srgbClr val="FF0000"/>
                </a:solidFill>
                <a:latin typeface="メイリオ" panose="020B0604030504040204" pitchFamily="50" charset="-128"/>
                <a:ea typeface="メイリオ" panose="020B0604030504040204" pitchFamily="50" charset="-128"/>
              </a:rPr>
              <a:t>　 手術後の臨床試験参加は認められません（必ず術前に同意を得てください）</a:t>
            </a:r>
            <a:endParaRPr lang="en-US" altLang="ja-JP" sz="2400" dirty="0">
              <a:solidFill>
                <a:srgbClr val="FF0000"/>
              </a:solidFill>
              <a:latin typeface="メイリオ" panose="020B0604030504040204" pitchFamily="50" charset="-128"/>
              <a:ea typeface="メイリオ" panose="020B0604030504040204" pitchFamily="50" charset="-128"/>
            </a:endParaRPr>
          </a:p>
          <a:p>
            <a:pPr marL="457200" indent="-457200">
              <a:lnSpc>
                <a:spcPts val="2880"/>
              </a:lnSpc>
              <a:buAutoNum type="circleNumDbPlain" startAt="4"/>
            </a:pPr>
            <a:r>
              <a:rPr lang="ja-JP" altLang="en-US" sz="2400" dirty="0">
                <a:latin typeface="メイリオ" panose="020B0604030504040204" pitchFamily="50" charset="-128"/>
                <a:ea typeface="メイリオ" panose="020B0604030504040204" pitchFamily="50" charset="-128"/>
              </a:rPr>
              <a:t>症例番号を付与し、</a:t>
            </a:r>
            <a:r>
              <a:rPr lang="en-US" altLang="ja-JP" sz="2400" dirty="0">
                <a:latin typeface="メイリオ" panose="020B0604030504040204" pitchFamily="50" charset="-128"/>
                <a:ea typeface="メイリオ" panose="020B0604030504040204" pitchFamily="50" charset="-128"/>
              </a:rPr>
              <a:t>email</a:t>
            </a:r>
            <a:r>
              <a:rPr lang="ja-JP" altLang="en-US" sz="2400" dirty="0">
                <a:latin typeface="メイリオ" panose="020B0604030504040204" pitchFamily="50" charset="-128"/>
                <a:ea typeface="メイリオ" panose="020B0604030504040204" pitchFamily="50" charset="-128"/>
              </a:rPr>
              <a:t>で返信、術後に</a:t>
            </a:r>
            <a:r>
              <a:rPr lang="en-US" altLang="ja-JP" sz="2400" dirty="0" err="1">
                <a:latin typeface="メイリオ" panose="020B0604030504040204" pitchFamily="50" charset="-128"/>
                <a:ea typeface="メイリオ" panose="020B0604030504040204" pitchFamily="50" charset="-128"/>
              </a:rPr>
              <a:t>REDCap</a:t>
            </a:r>
            <a:r>
              <a:rPr lang="ja-JP" altLang="en-US" sz="2400" dirty="0">
                <a:latin typeface="メイリオ" panose="020B0604030504040204" pitchFamily="50" charset="-128"/>
                <a:ea typeface="メイリオ" panose="020B0604030504040204" pitchFamily="50" charset="-128"/>
              </a:rPr>
              <a:t>にデータ登録　　　　　　　　　</a:t>
            </a:r>
            <a:r>
              <a:rPr lang="ja-JP" altLang="en-US" sz="2400" dirty="0">
                <a:solidFill>
                  <a:srgbClr val="FF0000"/>
                </a:solidFill>
                <a:latin typeface="メイリオ" panose="020B0604030504040204" pitchFamily="50" charset="-128"/>
                <a:ea typeface="メイリオ" panose="020B0604030504040204" pitchFamily="50" charset="-128"/>
              </a:rPr>
              <a:t>（病理診断が良性でも入力をお願いします）</a:t>
            </a:r>
            <a:endParaRPr lang="en-US" altLang="ja-JP" sz="2400" dirty="0">
              <a:solidFill>
                <a:srgbClr val="FF0000"/>
              </a:solidFill>
              <a:latin typeface="メイリオ" panose="020B0604030504040204" pitchFamily="50" charset="-128"/>
              <a:ea typeface="メイリオ" panose="020B0604030504040204" pitchFamily="50" charset="-128"/>
            </a:endParaRPr>
          </a:p>
          <a:p>
            <a:pPr marL="0" indent="0">
              <a:lnSpc>
                <a:spcPts val="2200"/>
              </a:lnSpc>
              <a:buNone/>
            </a:pPr>
            <a:r>
              <a:rPr lang="en-US" altLang="ja-JP" sz="2400" u="sng" dirty="0">
                <a:latin typeface="メイリオ" panose="020B0604030504040204" pitchFamily="50" charset="-128"/>
                <a:ea typeface="メイリオ" panose="020B0604030504040204" pitchFamily="50" charset="-128"/>
              </a:rPr>
              <a:t>※</a:t>
            </a:r>
            <a:r>
              <a:rPr lang="ja-JP" altLang="en-US" sz="2400" u="sng" dirty="0">
                <a:latin typeface="メイリオ" panose="020B0604030504040204" pitchFamily="50" charset="-128"/>
                <a:ea typeface="メイリオ" panose="020B0604030504040204" pitchFamily="50" charset="-128"/>
              </a:rPr>
              <a:t>今回の資料、研究計画書、説明同意書、エントリーシート、</a:t>
            </a:r>
            <a:r>
              <a:rPr lang="en-US" altLang="ja-JP" sz="2400" u="sng" dirty="0">
                <a:latin typeface="メイリオ" panose="020B0604030504040204" pitchFamily="50" charset="-128"/>
                <a:ea typeface="メイリオ" panose="020B0604030504040204" pitchFamily="50" charset="-128"/>
              </a:rPr>
              <a:t>QOL</a:t>
            </a:r>
            <a:r>
              <a:rPr lang="ja-JP" altLang="en-US" sz="2400" u="sng" dirty="0">
                <a:latin typeface="メイリオ" panose="020B0604030504040204" pitchFamily="50" charset="-128"/>
                <a:ea typeface="メイリオ" panose="020B0604030504040204" pitchFamily="50" charset="-128"/>
              </a:rPr>
              <a:t>調査票は</a:t>
            </a:r>
            <a:endParaRPr lang="en-US" altLang="ja-JP" sz="2400" u="sng" dirty="0">
              <a:latin typeface="メイリオ" panose="020B0604030504040204" pitchFamily="50" charset="-128"/>
              <a:ea typeface="メイリオ" panose="020B0604030504040204" pitchFamily="50" charset="-128"/>
            </a:endParaRPr>
          </a:p>
          <a:p>
            <a:pPr marL="0" indent="0">
              <a:lnSpc>
                <a:spcPts val="2200"/>
              </a:lnSpc>
              <a:buNone/>
            </a:pPr>
            <a:r>
              <a:rPr lang="ja-JP" altLang="en-US" sz="2400" u="sng" dirty="0">
                <a:latin typeface="メイリオ" panose="020B0604030504040204" pitchFamily="50" charset="-128"/>
                <a:ea typeface="メイリオ" panose="020B0604030504040204" pitchFamily="50" charset="-128"/>
              </a:rPr>
              <a:t>大分大学産婦人科ホームページ（</a:t>
            </a:r>
            <a:r>
              <a:rPr lang="en-US" altLang="ja-JP" sz="2400" u="sng" dirty="0">
                <a:latin typeface="メイリオ" panose="020B0604030504040204" pitchFamily="50" charset="-128"/>
                <a:ea typeface="メイリオ" panose="020B0604030504040204" pitchFamily="50" charset="-128"/>
              </a:rPr>
              <a:t>https://og-oita.jp/</a:t>
            </a:r>
            <a:r>
              <a:rPr lang="ja-JP" altLang="en-US" sz="2400" u="sng" dirty="0">
                <a:latin typeface="メイリオ" panose="020B0604030504040204" pitchFamily="50" charset="-128"/>
                <a:ea typeface="メイリオ" panose="020B0604030504040204" pitchFamily="50" charset="-128"/>
              </a:rPr>
              <a:t>）より取得してください</a:t>
            </a:r>
            <a:endParaRPr lang="en-US" altLang="ja-JP" sz="2400" u="sng" dirty="0">
              <a:latin typeface="メイリオ" panose="020B0604030504040204" pitchFamily="50" charset="-128"/>
              <a:ea typeface="メイリオ" panose="020B0604030504040204" pitchFamily="50" charset="-128"/>
            </a:endParaRPr>
          </a:p>
          <a:p>
            <a:pPr marL="0" indent="0">
              <a:lnSpc>
                <a:spcPts val="2200"/>
              </a:lnSpc>
              <a:buNone/>
            </a:pPr>
            <a:r>
              <a:rPr kumimoji="1" lang="en-US" altLang="ja-JP" sz="2400" dirty="0">
                <a:latin typeface="メイリオ" panose="020B0604030504040204" pitchFamily="50" charset="-128"/>
                <a:ea typeface="メイリオ" panose="020B0604030504040204" pitchFamily="50" charset="-128"/>
              </a:rPr>
              <a:t>※</a:t>
            </a:r>
            <a:r>
              <a:rPr lang="en-US" altLang="ja-JP" sz="2400" dirty="0" err="1">
                <a:latin typeface="メイリオ" panose="020B0604030504040204" pitchFamily="50" charset="-128"/>
                <a:ea typeface="メイリオ" panose="020B0604030504040204" pitchFamily="50" charset="-128"/>
              </a:rPr>
              <a:t>REDCap</a:t>
            </a:r>
            <a:r>
              <a:rPr lang="ja-JP" altLang="en-US" sz="2400" dirty="0">
                <a:latin typeface="メイリオ" panose="020B0604030504040204" pitchFamily="50" charset="-128"/>
                <a:ea typeface="メイリオ" panose="020B0604030504040204" pitchFamily="50" charset="-128"/>
              </a:rPr>
              <a:t>への登録は臨床試験の開始症例からになります</a:t>
            </a:r>
            <a:endParaRPr lang="en-US" altLang="ja-JP" sz="2400" dirty="0">
              <a:latin typeface="メイリオ" panose="020B0604030504040204" pitchFamily="50" charset="-128"/>
              <a:ea typeface="メイリオ" panose="020B0604030504040204" pitchFamily="50" charset="-128"/>
            </a:endParaRPr>
          </a:p>
          <a:p>
            <a:pPr marL="0" indent="0">
              <a:lnSpc>
                <a:spcPts val="2200"/>
              </a:lnSpc>
              <a:buNone/>
            </a:pPr>
            <a:r>
              <a:rPr lang="en-US" altLang="ja-JP" sz="2400" dirty="0">
                <a:solidFill>
                  <a:srgbClr val="FF0000"/>
                </a:solidFill>
                <a:latin typeface="メイリオ" panose="020B0604030504040204" pitchFamily="50" charset="-128"/>
                <a:ea typeface="メイリオ" panose="020B0604030504040204" pitchFamily="50" charset="-128"/>
              </a:rPr>
              <a:t>QOL</a:t>
            </a:r>
            <a:r>
              <a:rPr lang="ja-JP" altLang="en-US" sz="2400" dirty="0">
                <a:solidFill>
                  <a:srgbClr val="FF0000"/>
                </a:solidFill>
                <a:latin typeface="メイリオ" panose="020B0604030504040204" pitchFamily="50" charset="-128"/>
                <a:ea typeface="メイリオ" panose="020B0604030504040204" pitchFamily="50" charset="-128"/>
              </a:rPr>
              <a:t>調査票（術前、術後</a:t>
            </a:r>
            <a:r>
              <a:rPr lang="en-US" altLang="ja-JP" sz="2400" dirty="0">
                <a:solidFill>
                  <a:srgbClr val="FF0000"/>
                </a:solidFill>
                <a:latin typeface="メイリオ" panose="020B0604030504040204" pitchFamily="50" charset="-128"/>
                <a:ea typeface="メイリオ" panose="020B0604030504040204" pitchFamily="50" charset="-128"/>
              </a:rPr>
              <a:t>1</a:t>
            </a:r>
            <a:r>
              <a:rPr lang="ja-JP" altLang="en-US" sz="2400" dirty="0">
                <a:solidFill>
                  <a:srgbClr val="FF0000"/>
                </a:solidFill>
                <a:latin typeface="メイリオ" panose="020B0604030504040204" pitchFamily="50" charset="-128"/>
                <a:ea typeface="メイリオ" panose="020B0604030504040204" pitchFamily="50" charset="-128"/>
              </a:rPr>
              <a:t>週間、術後</a:t>
            </a:r>
            <a:r>
              <a:rPr lang="en-US" altLang="ja-JP" sz="2400" dirty="0">
                <a:solidFill>
                  <a:srgbClr val="FF0000"/>
                </a:solidFill>
                <a:latin typeface="メイリオ" panose="020B0604030504040204" pitchFamily="50" charset="-128"/>
                <a:ea typeface="メイリオ" panose="020B0604030504040204" pitchFamily="50" charset="-128"/>
              </a:rPr>
              <a:t>1</a:t>
            </a:r>
            <a:r>
              <a:rPr lang="ja-JP" altLang="en-US" sz="2400" dirty="0">
                <a:solidFill>
                  <a:srgbClr val="FF0000"/>
                </a:solidFill>
                <a:latin typeface="メイリオ" panose="020B0604030504040204" pitchFamily="50" charset="-128"/>
                <a:ea typeface="メイリオ" panose="020B0604030504040204" pitchFamily="50" charset="-128"/>
              </a:rPr>
              <a:t>ヶ月）は取得後</a:t>
            </a:r>
            <a:r>
              <a:rPr lang="en-US" altLang="ja-JP" sz="2400" dirty="0">
                <a:solidFill>
                  <a:srgbClr val="FF0000"/>
                </a:solidFill>
                <a:latin typeface="メイリオ" panose="020B0604030504040204" pitchFamily="50" charset="-128"/>
                <a:ea typeface="メイリオ" panose="020B0604030504040204" pitchFamily="50" charset="-128"/>
              </a:rPr>
              <a:t>PDF</a:t>
            </a:r>
            <a:r>
              <a:rPr lang="ja-JP" altLang="en-US" sz="2400" dirty="0">
                <a:solidFill>
                  <a:srgbClr val="FF0000"/>
                </a:solidFill>
                <a:latin typeface="メイリオ" panose="020B0604030504040204" pitchFamily="50" charset="-128"/>
                <a:ea typeface="メイリオ" panose="020B0604030504040204" pitchFamily="50" charset="-128"/>
              </a:rPr>
              <a:t>で事務局へお送りください</a:t>
            </a:r>
            <a:endParaRPr lang="en-US" altLang="ja-JP" sz="2400" dirty="0">
              <a:solidFill>
                <a:srgbClr val="FF0000"/>
              </a:solidFill>
              <a:latin typeface="メイリオ" panose="020B0604030504040204" pitchFamily="50" charset="-128"/>
              <a:ea typeface="メイリオ" panose="020B0604030504040204" pitchFamily="50" charset="-128"/>
            </a:endParaRPr>
          </a:p>
          <a:p>
            <a:pPr marL="0" indent="0">
              <a:lnSpc>
                <a:spcPct val="100000"/>
              </a:lnSpc>
              <a:buNone/>
            </a:pPr>
            <a:endParaRPr lang="en-US" altLang="ja-JP" sz="2400" u="sng"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84234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7901FF2-A80A-A9B4-CB5E-595862159744}"/>
              </a:ext>
            </a:extLst>
          </p:cNvPr>
          <p:cNvSpPr txBox="1"/>
          <p:nvPr/>
        </p:nvSpPr>
        <p:spPr>
          <a:xfrm>
            <a:off x="370714" y="300071"/>
            <a:ext cx="11450571" cy="769441"/>
          </a:xfrm>
          <a:prstGeom prst="rect">
            <a:avLst/>
          </a:prstGeom>
          <a:noFill/>
        </p:spPr>
        <p:txBody>
          <a:bodyPr wrap="none" rtlCol="0">
            <a:spAutoFit/>
          </a:bodyPr>
          <a:lstStyle/>
          <a:p>
            <a:r>
              <a:rPr lang="en-US" sz="4400" b="1">
                <a:latin typeface="Meiryo" panose="020B0604030504040204" pitchFamily="34" charset="-128"/>
                <a:ea typeface="Meiryo" panose="020B0604030504040204" pitchFamily="34" charset="-128"/>
              </a:rPr>
              <a:t>EDC (Electronic Data Capture)</a:t>
            </a:r>
            <a:r>
              <a:rPr lang="ja-JP" altLang="en-US" sz="4400" b="1">
                <a:latin typeface="Meiryo" panose="020B0604030504040204" pitchFamily="34" charset="-128"/>
                <a:ea typeface="Meiryo" panose="020B0604030504040204" pitchFamily="34" charset="-128"/>
              </a:rPr>
              <a:t>について</a:t>
            </a:r>
            <a:endParaRPr lang="en-US" sz="4400" b="1">
              <a:latin typeface="Meiryo" panose="020B0604030504040204" pitchFamily="34" charset="-128"/>
              <a:ea typeface="Meiryo" panose="020B0604030504040204" pitchFamily="34" charset="-128"/>
            </a:endParaRPr>
          </a:p>
        </p:txBody>
      </p:sp>
      <p:pic>
        <p:nvPicPr>
          <p:cNvPr id="6" name="REDCap紹介動画">
            <a:hlinkClick r:id="" action="ppaction://media"/>
            <a:extLst>
              <a:ext uri="{FF2B5EF4-FFF2-40B4-BE49-F238E27FC236}">
                <a16:creationId xmlns:a16="http://schemas.microsoft.com/office/drawing/2014/main" id="{58D2B712-CA6E-76D1-89C3-039D633AFD9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490" t="3157"/>
          <a:stretch/>
        </p:blipFill>
        <p:spPr>
          <a:xfrm>
            <a:off x="614521" y="873538"/>
            <a:ext cx="10962958" cy="5825045"/>
          </a:xfrm>
          <a:prstGeom prst="rect">
            <a:avLst/>
          </a:prstGeom>
          <a:ln w="9525">
            <a:solidFill>
              <a:schemeClr val="tx1"/>
            </a:solidFill>
          </a:ln>
        </p:spPr>
      </p:pic>
      <p:sp>
        <p:nvSpPr>
          <p:cNvPr id="7" name="テキスト ボックス 6">
            <a:extLst>
              <a:ext uri="{FF2B5EF4-FFF2-40B4-BE49-F238E27FC236}">
                <a16:creationId xmlns:a16="http://schemas.microsoft.com/office/drawing/2014/main" id="{BB0173EE-B28C-4532-8E20-3A8498A22300}"/>
              </a:ext>
            </a:extLst>
          </p:cNvPr>
          <p:cNvSpPr txBox="1"/>
          <p:nvPr/>
        </p:nvSpPr>
        <p:spPr>
          <a:xfrm>
            <a:off x="7272435" y="5385183"/>
            <a:ext cx="4659352" cy="276999"/>
          </a:xfrm>
          <a:prstGeom prst="rect">
            <a:avLst/>
          </a:prstGeom>
          <a:noFill/>
        </p:spPr>
        <p:txBody>
          <a:bodyPr wrap="none" rtlCol="0">
            <a:spAutoFit/>
          </a:bodyPr>
          <a:lstStyle/>
          <a:p>
            <a:pPr algn="r"/>
            <a:r>
              <a:rPr lang="en-US" sz="1200">
                <a:hlinkClick r:id="rId5"/>
              </a:rPr>
              <a:t>https://rdc01.dcc.med.osaka-u.ac.jp/redcap/</a:t>
            </a:r>
            <a:r>
              <a:rPr lang="en-US" sz="1200"/>
              <a:t>  Access on 12/1/2024</a:t>
            </a:r>
          </a:p>
        </p:txBody>
      </p:sp>
    </p:spTree>
    <p:extLst>
      <p:ext uri="{BB962C8B-B14F-4D97-AF65-F5344CB8AC3E}">
        <p14:creationId xmlns:p14="http://schemas.microsoft.com/office/powerpoint/2010/main" val="146220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49F8CBA-ED4C-0067-08A3-3975112D0D57}"/>
              </a:ext>
            </a:extLst>
          </p:cNvPr>
          <p:cNvSpPr>
            <a:spLocks noGrp="1"/>
          </p:cNvSpPr>
          <p:nvPr>
            <p:ph idx="1"/>
          </p:nvPr>
        </p:nvSpPr>
        <p:spPr>
          <a:xfrm>
            <a:off x="1107392" y="1829898"/>
            <a:ext cx="10646229" cy="4351338"/>
          </a:xfrm>
        </p:spPr>
        <p:txBody>
          <a:bodyPr>
            <a:normAutofit/>
          </a:bodyPr>
          <a:lstStyle/>
          <a:p>
            <a:pPr>
              <a:lnSpc>
                <a:spcPts val="3360"/>
              </a:lnSpc>
            </a:pPr>
            <a:r>
              <a:rPr kumimoji="1" lang="ja-JP" altLang="en-US" sz="3200">
                <a:latin typeface="メイリオ" panose="020B0604030504040204" pitchFamily="50" charset="-128"/>
                <a:ea typeface="メイリオ" panose="020B0604030504040204" pitchFamily="50" charset="-128"/>
              </a:rPr>
              <a:t>先進医療</a:t>
            </a:r>
            <a:r>
              <a:rPr kumimoji="1" lang="en-US" altLang="ja-JP" sz="3200">
                <a:latin typeface="メイリオ" panose="020B0604030504040204" pitchFamily="50" charset="-128"/>
                <a:ea typeface="メイリオ" panose="020B0604030504040204" pitchFamily="50" charset="-128"/>
              </a:rPr>
              <a:t>A</a:t>
            </a:r>
            <a:r>
              <a:rPr lang="ja-JP" altLang="en-US" sz="3200">
                <a:latin typeface="メイリオ" panose="020B0604030504040204" pitchFamily="50" charset="-128"/>
                <a:ea typeface="メイリオ" panose="020B0604030504040204" pitchFamily="50" charset="-128"/>
              </a:rPr>
              <a:t>の概要</a:t>
            </a:r>
            <a:r>
              <a:rPr lang="en-US" altLang="ja-JP" sz="3200">
                <a:latin typeface="メイリオ" panose="020B0604030504040204" pitchFamily="50" charset="-128"/>
                <a:ea typeface="メイリオ" panose="020B0604030504040204" pitchFamily="50" charset="-128"/>
              </a:rPr>
              <a:t> </a:t>
            </a:r>
          </a:p>
          <a:p>
            <a:pPr marL="671513" lvl="1" indent="-401638">
              <a:lnSpc>
                <a:spcPts val="3360"/>
              </a:lnSpc>
              <a:buFont typeface="Wingdings" pitchFamily="2" charset="2"/>
              <a:buChar char="Ø"/>
              <a:tabLst>
                <a:tab pos="390525" algn="l"/>
              </a:tabLst>
            </a:pPr>
            <a:r>
              <a:rPr lang="ja-JP" altLang="en-US" sz="2800">
                <a:latin typeface="メイリオ" panose="020B0604030504040204" pitchFamily="50" charset="-128"/>
                <a:ea typeface="メイリオ" panose="020B0604030504040204" pitchFamily="50" charset="-128"/>
              </a:rPr>
              <a:t>適応症について</a:t>
            </a:r>
            <a:endParaRPr lang="en-US" altLang="ja-JP" sz="2800">
              <a:latin typeface="メイリオ" panose="020B0604030504040204" pitchFamily="50" charset="-128"/>
              <a:ea typeface="メイリオ" panose="020B0604030504040204" pitchFamily="50" charset="-128"/>
            </a:endParaRPr>
          </a:p>
          <a:p>
            <a:pPr marL="671513" lvl="1" indent="-401638">
              <a:lnSpc>
                <a:spcPts val="3360"/>
              </a:lnSpc>
              <a:buFont typeface="Wingdings" pitchFamily="2" charset="2"/>
              <a:buChar char="Ø"/>
              <a:tabLst>
                <a:tab pos="390525" algn="l"/>
              </a:tabLst>
            </a:pPr>
            <a:r>
              <a:rPr lang="ja-JP" altLang="en-US" sz="2800">
                <a:latin typeface="メイリオ" panose="020B0604030504040204" pitchFamily="50" charset="-128"/>
                <a:ea typeface="メイリオ" panose="020B0604030504040204" pitchFamily="50" charset="-128"/>
              </a:rPr>
              <a:t>各要件について</a:t>
            </a:r>
            <a:endParaRPr lang="en-US" altLang="ja-JP" sz="2800">
              <a:latin typeface="メイリオ" panose="020B0604030504040204" pitchFamily="50" charset="-128"/>
              <a:ea typeface="メイリオ" panose="020B0604030504040204" pitchFamily="50" charset="-128"/>
            </a:endParaRPr>
          </a:p>
          <a:p>
            <a:pPr lvl="1">
              <a:lnSpc>
                <a:spcPts val="3360"/>
              </a:lnSpc>
            </a:pPr>
            <a:endParaRPr lang="en-US" altLang="ja-JP" sz="1400">
              <a:latin typeface="メイリオ" panose="020B0604030504040204" pitchFamily="50" charset="-128"/>
              <a:ea typeface="メイリオ" panose="020B0604030504040204" pitchFamily="50" charset="-128"/>
            </a:endParaRPr>
          </a:p>
          <a:p>
            <a:pPr>
              <a:lnSpc>
                <a:spcPts val="3360"/>
              </a:lnSpc>
            </a:pPr>
            <a:r>
              <a:rPr kumimoji="1" lang="ja-JP" altLang="en-US" sz="3200">
                <a:latin typeface="メイリオ" panose="020B0604030504040204" pitchFamily="50" charset="-128"/>
                <a:ea typeface="メイリオ" panose="020B0604030504040204" pitchFamily="50" charset="-128"/>
              </a:rPr>
              <a:t>先進医療</a:t>
            </a:r>
            <a:r>
              <a:rPr kumimoji="1" lang="en-US" altLang="ja-JP" sz="3200">
                <a:latin typeface="メイリオ" panose="020B0604030504040204" pitchFamily="50" charset="-128"/>
                <a:ea typeface="メイリオ" panose="020B0604030504040204" pitchFamily="50" charset="-128"/>
              </a:rPr>
              <a:t>A </a:t>
            </a:r>
            <a:r>
              <a:rPr kumimoji="1" lang="ja-JP" altLang="en-US" sz="3200">
                <a:latin typeface="メイリオ" panose="020B0604030504040204" pitchFamily="50" charset="-128"/>
                <a:ea typeface="メイリオ" panose="020B0604030504040204" pitchFamily="50" charset="-128"/>
              </a:rPr>
              <a:t>開始に向けての諸手続き（</a:t>
            </a:r>
            <a:r>
              <a:rPr lang="en-US" altLang="ja-JP" sz="3200">
                <a:latin typeface="メイリオ" panose="020B0604030504040204" pitchFamily="50" charset="-128"/>
                <a:ea typeface="メイリオ" panose="020B0604030504040204" pitchFamily="50" charset="-128"/>
              </a:rPr>
              <a:t>IRB</a:t>
            </a:r>
            <a:r>
              <a:rPr lang="ja-JP" altLang="en-US" sz="3200">
                <a:latin typeface="メイリオ" panose="020B0604030504040204" pitchFamily="50" charset="-128"/>
                <a:ea typeface="メイリオ" panose="020B0604030504040204" pitchFamily="50" charset="-128"/>
              </a:rPr>
              <a:t>等）</a:t>
            </a:r>
            <a:endParaRPr lang="en-US" altLang="ja-JP" sz="3200">
              <a:latin typeface="メイリオ" panose="020B0604030504040204" pitchFamily="50" charset="-128"/>
              <a:ea typeface="メイリオ" panose="020B0604030504040204" pitchFamily="50" charset="-128"/>
            </a:endParaRPr>
          </a:p>
          <a:p>
            <a:pPr>
              <a:lnSpc>
                <a:spcPts val="3360"/>
              </a:lnSpc>
            </a:pPr>
            <a:endParaRPr kumimoji="1" lang="ja-JP" altLang="en-US" sz="32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42577655"/>
      </p:ext>
    </p:extLst>
  </p:cSld>
  <p:clrMapOvr>
    <a:masterClrMapping/>
  </p:clrMapOvr>
  <mc:AlternateContent xmlns:mc="http://schemas.openxmlformats.org/markup-compatibility/2006" xmlns:p14="http://schemas.microsoft.com/office/powerpoint/2010/main">
    <mc:Choice Requires="p14">
      <p:transition spd="slow" p14:dur="2000" advTm="11111"/>
    </mc:Choice>
    <mc:Fallback xmlns="">
      <p:transition spd="slow" advTm="1111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98C04DA-E195-0F39-F7BB-C3C54B1BBB5C}"/>
              </a:ext>
            </a:extLst>
          </p:cNvPr>
          <p:cNvPicPr>
            <a:picLocks noChangeAspect="1"/>
          </p:cNvPicPr>
          <p:nvPr/>
        </p:nvPicPr>
        <p:blipFill>
          <a:blip r:embed="rId3"/>
          <a:stretch>
            <a:fillRect/>
          </a:stretch>
        </p:blipFill>
        <p:spPr>
          <a:xfrm>
            <a:off x="52734" y="-29922"/>
            <a:ext cx="12139266" cy="6887922"/>
          </a:xfrm>
          <a:prstGeom prst="rect">
            <a:avLst/>
          </a:prstGeom>
        </p:spPr>
      </p:pic>
      <p:sp>
        <p:nvSpPr>
          <p:cNvPr id="6" name="四角形: 角を丸くする 5">
            <a:extLst>
              <a:ext uri="{FF2B5EF4-FFF2-40B4-BE49-F238E27FC236}">
                <a16:creationId xmlns:a16="http://schemas.microsoft.com/office/drawing/2014/main" id="{5C8D16DB-1EE8-165F-5FF0-FFC3363B0074}"/>
              </a:ext>
            </a:extLst>
          </p:cNvPr>
          <p:cNvSpPr/>
          <p:nvPr/>
        </p:nvSpPr>
        <p:spPr>
          <a:xfrm>
            <a:off x="5362647" y="508764"/>
            <a:ext cx="2426941" cy="552306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54009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7F2B2-4F03-55AC-00F3-ECA444B4AA62}"/>
              </a:ext>
            </a:extLst>
          </p:cNvPr>
          <p:cNvSpPr>
            <a:spLocks noGrp="1"/>
          </p:cNvSpPr>
          <p:nvPr>
            <p:ph type="title"/>
          </p:nvPr>
        </p:nvSpPr>
        <p:spPr/>
        <p:txBody>
          <a:bodyPr/>
          <a:lstStyle/>
          <a:p>
            <a:r>
              <a:rPr kumimoji="1" lang="ja-JP" altLang="en-US" b="1">
                <a:latin typeface="Meiryo" panose="020B0604030504040204" pitchFamily="34" charset="-128"/>
                <a:ea typeface="Meiryo" panose="020B0604030504040204" pitchFamily="34" charset="-128"/>
              </a:rPr>
              <a:t>最後に</a:t>
            </a:r>
          </a:p>
        </p:txBody>
      </p:sp>
      <p:sp>
        <p:nvSpPr>
          <p:cNvPr id="3" name="コンテンツ プレースホルダー 2">
            <a:extLst>
              <a:ext uri="{FF2B5EF4-FFF2-40B4-BE49-F238E27FC236}">
                <a16:creationId xmlns:a16="http://schemas.microsoft.com/office/drawing/2014/main" id="{CC67FDCE-8B84-D83C-D66E-1CB81A637FC6}"/>
              </a:ext>
            </a:extLst>
          </p:cNvPr>
          <p:cNvSpPr>
            <a:spLocks noGrp="1"/>
          </p:cNvSpPr>
          <p:nvPr>
            <p:ph idx="1"/>
          </p:nvPr>
        </p:nvSpPr>
        <p:spPr>
          <a:xfrm>
            <a:off x="945251" y="2253111"/>
            <a:ext cx="10408549" cy="4802327"/>
          </a:xfrm>
        </p:spPr>
        <p:txBody>
          <a:bodyPr>
            <a:normAutofit/>
          </a:bodyPr>
          <a:lstStyle/>
          <a:p>
            <a:pPr>
              <a:lnSpc>
                <a:spcPts val="3360"/>
              </a:lnSpc>
            </a:pPr>
            <a:r>
              <a:rPr kumimoji="1" lang="ja-JP" altLang="en-US" dirty="0">
                <a:latin typeface="Meiryo" panose="020B0604030504040204" pitchFamily="34" charset="-128"/>
                <a:ea typeface="Meiryo" panose="020B0604030504040204" pitchFamily="34" charset="-128"/>
              </a:rPr>
              <a:t>今回の先進医療は</a:t>
            </a:r>
            <a:r>
              <a:rPr kumimoji="1" lang="ja-JP" altLang="en-US" b="1" dirty="0">
                <a:latin typeface="Meiryo" panose="020B0604030504040204" pitchFamily="34" charset="-128"/>
                <a:ea typeface="Meiryo" panose="020B0604030504040204" pitchFamily="34" charset="-128"/>
              </a:rPr>
              <a:t>開腹と腹腔鏡手術の周術期合併症</a:t>
            </a:r>
            <a:r>
              <a:rPr kumimoji="1" lang="ja-JP" altLang="en-US" dirty="0">
                <a:latin typeface="Meiryo" panose="020B0604030504040204" pitchFamily="34" charset="-128"/>
                <a:ea typeface="Meiryo" panose="020B0604030504040204" pitchFamily="34" charset="-128"/>
              </a:rPr>
              <a:t>の比較が主要評価項目となります。</a:t>
            </a:r>
            <a:endParaRPr kumimoji="1" lang="en-US" altLang="ja-JP" dirty="0">
              <a:latin typeface="Meiryo" panose="020B0604030504040204" pitchFamily="34" charset="-128"/>
              <a:ea typeface="Meiryo" panose="020B0604030504040204" pitchFamily="34" charset="-128"/>
            </a:endParaRPr>
          </a:p>
          <a:p>
            <a:pPr>
              <a:lnSpc>
                <a:spcPts val="3360"/>
              </a:lnSpc>
            </a:pPr>
            <a:r>
              <a:rPr lang="ja-JP" altLang="en-US" dirty="0">
                <a:latin typeface="Meiryo" panose="020B0604030504040204" pitchFamily="34" charset="-128"/>
                <a:ea typeface="Meiryo" panose="020B0604030504040204" pitchFamily="34" charset="-128"/>
              </a:rPr>
              <a:t>手続き等で問題ございましたら事務局までご連絡お願いいたします</a:t>
            </a:r>
            <a:endParaRPr lang="en-US" altLang="ja-JP" dirty="0">
              <a:latin typeface="Meiryo" panose="020B0604030504040204" pitchFamily="34" charset="-128"/>
              <a:ea typeface="Meiryo" panose="020B0604030504040204" pitchFamily="34" charset="-128"/>
            </a:endParaRPr>
          </a:p>
          <a:p>
            <a:pPr marL="0" indent="0">
              <a:lnSpc>
                <a:spcPts val="3360"/>
              </a:lnSpc>
              <a:buNone/>
            </a:pPr>
            <a:r>
              <a:rPr lang="ja-JP" altLang="en-US" sz="2800" dirty="0">
                <a:latin typeface="Meiryo" panose="020B0604030504040204" pitchFamily="34" charset="-128"/>
                <a:ea typeface="Meiryo" panose="020B0604030504040204" pitchFamily="34" charset="-128"/>
              </a:rPr>
              <a:t>　</a:t>
            </a:r>
            <a:r>
              <a:rPr lang="en-US" altLang="ja-JP" sz="2800" dirty="0">
                <a:latin typeface="Meiryo" panose="020B0604030504040204" pitchFamily="34" charset="-128"/>
                <a:ea typeface="Meiryo" panose="020B0604030504040204" pitchFamily="34" charset="-128"/>
              </a:rPr>
              <a:t> </a:t>
            </a:r>
            <a:r>
              <a:rPr lang="en-US" altLang="ja-JP" dirty="0">
                <a:latin typeface="Meiryo" panose="020B0604030504040204" pitchFamily="34" charset="-128"/>
                <a:ea typeface="Meiryo" panose="020B0604030504040204" pitchFamily="34" charset="-128"/>
              </a:rPr>
              <a:t>lapovary2025@oita-u.ac.jp</a:t>
            </a:r>
            <a:r>
              <a:rPr lang="ja-JP" altLang="en-US" sz="2800" dirty="0">
                <a:latin typeface="Meiryo" panose="020B0604030504040204" pitchFamily="34" charset="-128"/>
                <a:ea typeface="Meiryo" panose="020B0604030504040204" pitchFamily="34" charset="-128"/>
              </a:rPr>
              <a:t>　事務局　大分大学　西田正和</a:t>
            </a:r>
            <a:endParaRPr kumimoji="1" lang="ja-JP" altLang="en-US"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5284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2AC057-786E-E038-FB98-A9FE4CD2590A}"/>
              </a:ext>
            </a:extLst>
          </p:cNvPr>
          <p:cNvSpPr>
            <a:spLocks noGrp="1"/>
          </p:cNvSpPr>
          <p:nvPr>
            <p:ph type="title"/>
          </p:nvPr>
        </p:nvSpPr>
        <p:spPr>
          <a:xfrm>
            <a:off x="838200" y="642598"/>
            <a:ext cx="10515600" cy="1325563"/>
          </a:xfrm>
        </p:spPr>
        <p:txBody>
          <a:bodyPr>
            <a:normAutofit fontScale="90000"/>
          </a:bodyPr>
          <a:lstStyle/>
          <a:p>
            <a:pPr algn="ctr">
              <a:lnSpc>
                <a:spcPct val="100000"/>
              </a:lnSpc>
            </a:pPr>
            <a:r>
              <a:rPr kumimoji="1" lang="ja-JP" altLang="en-US" sz="4400" b="1">
                <a:latin typeface="メイリオ" panose="020B0604030504040204" pitchFamily="50" charset="-128"/>
                <a:ea typeface="メイリオ" panose="020B0604030504040204" pitchFamily="50" charset="-128"/>
              </a:rPr>
              <a:t>概要：先進医療</a:t>
            </a:r>
            <a:r>
              <a:rPr kumimoji="1" lang="en-US" altLang="ja-JP" sz="4400" b="1">
                <a:latin typeface="メイリオ" panose="020B0604030504040204" pitchFamily="50" charset="-128"/>
                <a:ea typeface="メイリオ" panose="020B0604030504040204" pitchFamily="50" charset="-128"/>
              </a:rPr>
              <a:t>A</a:t>
            </a:r>
            <a:br>
              <a:rPr kumimoji="1" lang="en-US" altLang="ja-JP" sz="4400">
                <a:latin typeface="メイリオ" panose="020B0604030504040204" pitchFamily="50" charset="-128"/>
                <a:ea typeface="メイリオ" panose="020B0604030504040204" pitchFamily="50" charset="-128"/>
              </a:rPr>
            </a:br>
            <a:r>
              <a:rPr kumimoji="1" lang="en-US" altLang="ja-JP" sz="4400">
                <a:latin typeface="メイリオ" panose="020B0604030504040204" pitchFamily="50" charset="-128"/>
                <a:ea typeface="メイリオ" panose="020B0604030504040204" pitchFamily="50" charset="-128"/>
              </a:rPr>
              <a:t> </a:t>
            </a:r>
            <a:r>
              <a:rPr kumimoji="1" lang="ja-JP" altLang="en-US" sz="44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腹腔鏡下卵巣癌</a:t>
            </a:r>
            <a:r>
              <a:rPr lang="ja-JP" altLang="en-US"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卵管癌</a:t>
            </a:r>
            <a:r>
              <a:rPr lang="ja-JP" altLang="en-US" sz="3600">
                <a:latin typeface="メイリオ" panose="020B0604030504040204" pitchFamily="50" charset="-128"/>
                <a:ea typeface="メイリオ" panose="020B0604030504040204" pitchFamily="50" charset="-128"/>
              </a:rPr>
              <a:t>・</a:t>
            </a:r>
            <a:r>
              <a:rPr kumimoji="1" lang="ja-JP" altLang="en-US" sz="3600">
                <a:latin typeface="メイリオ" panose="020B0604030504040204" pitchFamily="50" charset="-128"/>
                <a:ea typeface="メイリオ" panose="020B0604030504040204" pitchFamily="50" charset="-128"/>
              </a:rPr>
              <a:t>腹膜癌根治術」</a:t>
            </a:r>
            <a:endParaRPr lang="en-US" altLang="ja-JP" sz="4400">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349F8CBA-ED4C-0067-08A3-3975112D0D57}"/>
              </a:ext>
            </a:extLst>
          </p:cNvPr>
          <p:cNvSpPr>
            <a:spLocks noGrp="1"/>
          </p:cNvSpPr>
          <p:nvPr>
            <p:ph idx="1"/>
          </p:nvPr>
        </p:nvSpPr>
        <p:spPr>
          <a:xfrm>
            <a:off x="901261" y="2620207"/>
            <a:ext cx="10646229" cy="4351338"/>
          </a:xfrm>
        </p:spPr>
        <p:txBody>
          <a:bodyPr>
            <a:normAutofit/>
          </a:bodyPr>
          <a:lstStyle/>
          <a:p>
            <a:pPr>
              <a:lnSpc>
                <a:spcPct val="150000"/>
              </a:lnSpc>
            </a:pPr>
            <a:r>
              <a:rPr kumimoji="1" lang="ja-JP" altLang="en-US" sz="3200">
                <a:latin typeface="メイリオ" panose="020B0604030504040204" pitchFamily="50" charset="-128"/>
                <a:ea typeface="メイリオ" panose="020B0604030504040204" pitchFamily="50" charset="-128"/>
              </a:rPr>
              <a:t>実施体制：</a:t>
            </a:r>
            <a:endParaRPr kumimoji="1" lang="en-US" altLang="ja-JP" sz="3200">
              <a:latin typeface="メイリオ" panose="020B0604030504040204" pitchFamily="50" charset="-128"/>
              <a:ea typeface="メイリオ" panose="020B0604030504040204" pitchFamily="50" charset="-128"/>
            </a:endParaRPr>
          </a:p>
          <a:p>
            <a:pPr marL="758825" lvl="1" indent="-444500">
              <a:lnSpc>
                <a:spcPct val="150000"/>
              </a:lnSpc>
              <a:buFont typeface="Wingdings" pitchFamily="2" charset="2"/>
              <a:buChar char="Ø"/>
            </a:pPr>
            <a:r>
              <a:rPr kumimoji="1" lang="ja-JP" altLang="en-US" sz="2800">
                <a:latin typeface="メイリオ" panose="020B0604030504040204" pitchFamily="50" charset="-128"/>
                <a:ea typeface="メイリオ" panose="020B0604030504040204" pitchFamily="50" charset="-128"/>
              </a:rPr>
              <a:t>申請医療機関：大分大学医学部産科婦人科学教室</a:t>
            </a:r>
            <a:endParaRPr kumimoji="1" lang="en-US" altLang="ja-JP" sz="2800">
              <a:latin typeface="メイリオ" panose="020B0604030504040204" pitchFamily="50" charset="-128"/>
              <a:ea typeface="メイリオ" panose="020B0604030504040204" pitchFamily="50" charset="-128"/>
            </a:endParaRPr>
          </a:p>
          <a:p>
            <a:pPr marL="758825" lvl="1" indent="-444500">
              <a:lnSpc>
                <a:spcPct val="150000"/>
              </a:lnSpc>
              <a:buFont typeface="Wingdings" pitchFamily="2" charset="2"/>
              <a:buChar char="Ø"/>
            </a:pPr>
            <a:r>
              <a:rPr kumimoji="1" lang="ja-JP" altLang="en-US" sz="2800">
                <a:latin typeface="メイリオ" panose="020B0604030504040204" pitchFamily="50" charset="-128"/>
                <a:ea typeface="メイリオ" panose="020B0604030504040204" pitchFamily="50" charset="-128"/>
              </a:rPr>
              <a:t>協力医療機関：各要件を満たす医療機関</a:t>
            </a:r>
            <a:endParaRPr kumimoji="1" lang="en-US" altLang="ja-JP" sz="2800">
              <a:latin typeface="メイリオ" panose="020B0604030504040204" pitchFamily="50" charset="-128"/>
              <a:ea typeface="メイリオ" panose="020B0604030504040204" pitchFamily="50" charset="-128"/>
            </a:endParaRPr>
          </a:p>
          <a:p>
            <a:pPr>
              <a:lnSpc>
                <a:spcPct val="150000"/>
              </a:lnSpc>
            </a:pPr>
            <a:endParaRPr kumimoji="1" lang="en-US" altLang="ja-JP" sz="1600">
              <a:latin typeface="メイリオ" panose="020B0604030504040204" pitchFamily="50" charset="-128"/>
              <a:ea typeface="メイリオ" panose="020B0604030504040204" pitchFamily="50" charset="-128"/>
            </a:endParaRPr>
          </a:p>
          <a:p>
            <a:pPr>
              <a:lnSpc>
                <a:spcPct val="150000"/>
              </a:lnSpc>
            </a:pPr>
            <a:endParaRPr kumimoji="1" lang="en-US" altLang="ja-JP" sz="32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00906609"/>
      </p:ext>
    </p:extLst>
  </p:cSld>
  <p:clrMapOvr>
    <a:masterClrMapping/>
  </p:clrMapOvr>
  <mc:AlternateContent xmlns:mc="http://schemas.openxmlformats.org/markup-compatibility/2006" xmlns:p14="http://schemas.microsoft.com/office/powerpoint/2010/main">
    <mc:Choice Requires="p14">
      <p:transition spd="slow" p14:dur="2000" advTm="5102"/>
    </mc:Choice>
    <mc:Fallback xmlns="">
      <p:transition spd="slow" advTm="51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C82B7D0-1F7F-2493-DB26-F2443491AEA8}"/>
              </a:ext>
            </a:extLst>
          </p:cNvPr>
          <p:cNvSpPr/>
          <p:nvPr/>
        </p:nvSpPr>
        <p:spPr>
          <a:xfrm>
            <a:off x="4805226" y="3479004"/>
            <a:ext cx="2924175" cy="752475"/>
          </a:xfrm>
          <a:prstGeom prst="roundRect">
            <a:avLst/>
          </a:prstGeom>
          <a:solidFill>
            <a:schemeClr val="tx2">
              <a:lumMod val="10000"/>
              <a:lumOff val="9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latin typeface="メイリオ" panose="020B0604030504040204" pitchFamily="50" charset="-128"/>
                <a:ea typeface="メイリオ" panose="020B0604030504040204" pitchFamily="50" charset="-128"/>
              </a:rPr>
              <a:t>大分大学</a:t>
            </a:r>
          </a:p>
        </p:txBody>
      </p:sp>
      <p:sp>
        <p:nvSpPr>
          <p:cNvPr id="3" name="四角形: 角を丸くする 2">
            <a:extLst>
              <a:ext uri="{FF2B5EF4-FFF2-40B4-BE49-F238E27FC236}">
                <a16:creationId xmlns:a16="http://schemas.microsoft.com/office/drawing/2014/main" id="{82FCB643-222A-FF82-6338-0BC6B6BF5936}"/>
              </a:ext>
            </a:extLst>
          </p:cNvPr>
          <p:cNvSpPr/>
          <p:nvPr/>
        </p:nvSpPr>
        <p:spPr>
          <a:xfrm>
            <a:off x="2809738" y="2090730"/>
            <a:ext cx="1685925" cy="752475"/>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latin typeface="メイリオ" panose="020B0604030504040204" pitchFamily="50" charset="-128"/>
                <a:ea typeface="メイリオ" panose="020B0604030504040204" pitchFamily="50" charset="-128"/>
              </a:rPr>
              <a:t>Ａ</a:t>
            </a:r>
            <a:r>
              <a:rPr kumimoji="1" lang="ja-JP" altLang="en-US" sz="2800">
                <a:latin typeface="メイリオ" panose="020B0604030504040204" pitchFamily="50" charset="-128"/>
                <a:ea typeface="メイリオ" panose="020B0604030504040204" pitchFamily="50" charset="-128"/>
              </a:rPr>
              <a:t>大学</a:t>
            </a:r>
          </a:p>
        </p:txBody>
      </p:sp>
      <p:sp>
        <p:nvSpPr>
          <p:cNvPr id="4" name="四角形: 角を丸くする 3">
            <a:extLst>
              <a:ext uri="{FF2B5EF4-FFF2-40B4-BE49-F238E27FC236}">
                <a16:creationId xmlns:a16="http://schemas.microsoft.com/office/drawing/2014/main" id="{7C13D567-7BDD-5DCC-0C79-1603B2AF4A24}"/>
              </a:ext>
            </a:extLst>
          </p:cNvPr>
          <p:cNvSpPr/>
          <p:nvPr/>
        </p:nvSpPr>
        <p:spPr>
          <a:xfrm>
            <a:off x="8129449" y="2233609"/>
            <a:ext cx="1485900" cy="752475"/>
          </a:xfrm>
          <a:prstGeom prst="roundRect">
            <a:avLst>
              <a:gd name="adj" fmla="val 29325"/>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a:latin typeface="メイリオ" panose="020B0604030504040204" pitchFamily="50" charset="-128"/>
                <a:ea typeface="メイリオ" panose="020B0604030504040204" pitchFamily="50" charset="-128"/>
              </a:rPr>
              <a:t>C</a:t>
            </a:r>
            <a:r>
              <a:rPr lang="ja-JP" altLang="en-US" sz="2800">
                <a:latin typeface="メイリオ" panose="020B0604030504040204" pitchFamily="50" charset="-128"/>
                <a:ea typeface="メイリオ" panose="020B0604030504040204" pitchFamily="50" charset="-128"/>
              </a:rPr>
              <a:t>病院</a:t>
            </a:r>
            <a:endParaRPr kumimoji="1" lang="ja-JP" altLang="en-US" sz="2800">
              <a:latin typeface="メイリオ" panose="020B0604030504040204" pitchFamily="50" charset="-128"/>
              <a:ea typeface="メイリオ" panose="020B0604030504040204" pitchFamily="50" charset="-128"/>
            </a:endParaRPr>
          </a:p>
        </p:txBody>
      </p:sp>
      <p:sp>
        <p:nvSpPr>
          <p:cNvPr id="6" name="四角形: 角を丸くする 5">
            <a:extLst>
              <a:ext uri="{FF2B5EF4-FFF2-40B4-BE49-F238E27FC236}">
                <a16:creationId xmlns:a16="http://schemas.microsoft.com/office/drawing/2014/main" id="{F8BAC43F-C904-EF5B-6F7C-9955D2AA7FA1}"/>
              </a:ext>
            </a:extLst>
          </p:cNvPr>
          <p:cNvSpPr/>
          <p:nvPr/>
        </p:nvSpPr>
        <p:spPr>
          <a:xfrm>
            <a:off x="5419587" y="1714493"/>
            <a:ext cx="1685925" cy="752475"/>
          </a:xfrm>
          <a:prstGeom prst="roundRect">
            <a:avLst>
              <a:gd name="adj" fmla="val 29325"/>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a:latin typeface="メイリオ" panose="020B0604030504040204" pitchFamily="50" charset="-128"/>
                <a:ea typeface="メイリオ" panose="020B0604030504040204" pitchFamily="50" charset="-128"/>
              </a:rPr>
              <a:t>B</a:t>
            </a:r>
            <a:r>
              <a:rPr lang="ja-JP" altLang="en-US" sz="2800">
                <a:latin typeface="メイリオ" panose="020B0604030504040204" pitchFamily="50" charset="-128"/>
                <a:ea typeface="メイリオ" panose="020B0604030504040204" pitchFamily="50" charset="-128"/>
              </a:rPr>
              <a:t>大学</a:t>
            </a:r>
            <a:endParaRPr kumimoji="1" lang="ja-JP" altLang="en-US" sz="2800">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673231A0-2A9E-6FFD-5A6F-A1418E5E36E0}"/>
              </a:ext>
            </a:extLst>
          </p:cNvPr>
          <p:cNvSpPr/>
          <p:nvPr/>
        </p:nvSpPr>
        <p:spPr>
          <a:xfrm>
            <a:off x="7500801" y="4981581"/>
            <a:ext cx="2114548" cy="1009648"/>
          </a:xfrm>
          <a:prstGeom prst="roundRect">
            <a:avLst>
              <a:gd name="adj" fmla="val 29325"/>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latin typeface="メイリオ" panose="020B0604030504040204" pitchFamily="50" charset="-128"/>
                <a:ea typeface="メイリオ" panose="020B0604030504040204" pitchFamily="50" charset="-128"/>
              </a:rPr>
              <a:t>大阪大学</a:t>
            </a:r>
            <a:endParaRPr kumimoji="1" lang="en-US" altLang="ja-JP" sz="2400">
              <a:latin typeface="メイリオ" panose="020B0604030504040204" pitchFamily="50" charset="-128"/>
              <a:ea typeface="メイリオ" panose="020B0604030504040204" pitchFamily="50" charset="-128"/>
            </a:endParaRPr>
          </a:p>
          <a:p>
            <a:pPr algn="ctr"/>
            <a:r>
              <a:rPr lang="en-US" altLang="ja-JP" sz="2400" err="1">
                <a:latin typeface="メイリオ" panose="020B0604030504040204" pitchFamily="50" charset="-128"/>
                <a:ea typeface="メイリオ" panose="020B0604030504040204" pitchFamily="50" charset="-128"/>
              </a:rPr>
              <a:t>REDCap</a:t>
            </a:r>
            <a:endParaRPr kumimoji="1" lang="ja-JP" altLang="en-US" sz="2400">
              <a:latin typeface="メイリオ" panose="020B0604030504040204" pitchFamily="50" charset="-128"/>
              <a:ea typeface="メイリオ" panose="020B0604030504040204" pitchFamily="50" charset="-128"/>
            </a:endParaRPr>
          </a:p>
        </p:txBody>
      </p:sp>
      <p:sp>
        <p:nvSpPr>
          <p:cNvPr id="8" name="四角形: 角を丸くする 7">
            <a:extLst>
              <a:ext uri="{FF2B5EF4-FFF2-40B4-BE49-F238E27FC236}">
                <a16:creationId xmlns:a16="http://schemas.microsoft.com/office/drawing/2014/main" id="{B16B5B95-DEFA-72CD-18D7-DC3866C49C61}"/>
              </a:ext>
            </a:extLst>
          </p:cNvPr>
          <p:cNvSpPr/>
          <p:nvPr/>
        </p:nvSpPr>
        <p:spPr>
          <a:xfrm>
            <a:off x="3033576" y="4981581"/>
            <a:ext cx="2286000" cy="895344"/>
          </a:xfrm>
          <a:prstGeom prst="roundRect">
            <a:avLst>
              <a:gd name="adj" fmla="val 29325"/>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latin typeface="メイリオ" panose="020B0604030504040204" pitchFamily="50" charset="-128"/>
                <a:ea typeface="メイリオ" panose="020B0604030504040204" pitchFamily="50" charset="-128"/>
              </a:rPr>
              <a:t>名古屋市立大学</a:t>
            </a:r>
            <a:endParaRPr kumimoji="1" lang="en-US" altLang="ja-JP">
              <a:latin typeface="メイリオ" panose="020B0604030504040204" pitchFamily="50" charset="-128"/>
              <a:ea typeface="メイリオ" panose="020B0604030504040204" pitchFamily="50" charset="-128"/>
            </a:endParaRPr>
          </a:p>
          <a:p>
            <a:pPr algn="ctr"/>
            <a:r>
              <a:rPr lang="ja-JP" altLang="en-US">
                <a:latin typeface="メイリオ" panose="020B0604030504040204" pitchFamily="50" charset="-128"/>
                <a:ea typeface="メイリオ" panose="020B0604030504040204" pitchFamily="50" charset="-128"/>
              </a:rPr>
              <a:t>医療統計学</a:t>
            </a:r>
            <a:endParaRPr lang="en-US" altLang="ja-JP">
              <a:latin typeface="メイリオ" panose="020B0604030504040204" pitchFamily="50" charset="-128"/>
              <a:ea typeface="メイリオ" panose="020B0604030504040204" pitchFamily="50" charset="-128"/>
            </a:endParaRPr>
          </a:p>
          <a:p>
            <a:pPr algn="ctr"/>
            <a:r>
              <a:rPr kumimoji="1" lang="ja-JP" altLang="en-US">
                <a:latin typeface="メイリオ" panose="020B0604030504040204" pitchFamily="50" charset="-128"/>
                <a:ea typeface="メイリオ" panose="020B0604030504040204" pitchFamily="50" charset="-128"/>
              </a:rPr>
              <a:t>中谷英仁</a:t>
            </a:r>
          </a:p>
        </p:txBody>
      </p:sp>
      <p:sp>
        <p:nvSpPr>
          <p:cNvPr id="9" name="テキスト ボックス 8">
            <a:extLst>
              <a:ext uri="{FF2B5EF4-FFF2-40B4-BE49-F238E27FC236}">
                <a16:creationId xmlns:a16="http://schemas.microsoft.com/office/drawing/2014/main" id="{2827F635-E610-020C-E0C4-92AB3B5C5812}"/>
              </a:ext>
            </a:extLst>
          </p:cNvPr>
          <p:cNvSpPr txBox="1"/>
          <p:nvPr/>
        </p:nvSpPr>
        <p:spPr>
          <a:xfrm>
            <a:off x="3881301" y="4612249"/>
            <a:ext cx="923925" cy="369332"/>
          </a:xfrm>
          <a:prstGeom prst="rect">
            <a:avLst/>
          </a:prstGeom>
          <a:noFill/>
        </p:spPr>
        <p:txBody>
          <a:bodyPr wrap="square" rtlCol="0">
            <a:spAutoFit/>
          </a:bodyPr>
          <a:lstStyle/>
          <a:p>
            <a:r>
              <a:rPr kumimoji="1" lang="ja-JP" altLang="en-US">
                <a:latin typeface="メイリオ" panose="020B0604030504040204" pitchFamily="50" charset="-128"/>
                <a:ea typeface="メイリオ" panose="020B0604030504040204" pitchFamily="50" charset="-128"/>
              </a:rPr>
              <a:t>統計</a:t>
            </a:r>
          </a:p>
        </p:txBody>
      </p:sp>
      <p:sp>
        <p:nvSpPr>
          <p:cNvPr id="10" name="テキスト ボックス 9">
            <a:extLst>
              <a:ext uri="{FF2B5EF4-FFF2-40B4-BE49-F238E27FC236}">
                <a16:creationId xmlns:a16="http://schemas.microsoft.com/office/drawing/2014/main" id="{D01FDFC7-3247-E44A-7482-27FD37D3E6BF}"/>
              </a:ext>
            </a:extLst>
          </p:cNvPr>
          <p:cNvSpPr txBox="1"/>
          <p:nvPr/>
        </p:nvSpPr>
        <p:spPr>
          <a:xfrm>
            <a:off x="7815125" y="4612249"/>
            <a:ext cx="1485900" cy="369332"/>
          </a:xfrm>
          <a:prstGeom prst="rect">
            <a:avLst/>
          </a:prstGeom>
          <a:noFill/>
        </p:spPr>
        <p:txBody>
          <a:bodyPr wrap="square" rtlCol="0">
            <a:spAutoFit/>
          </a:bodyPr>
          <a:lstStyle/>
          <a:p>
            <a:r>
              <a:rPr lang="ja-JP" altLang="en-US">
                <a:latin typeface="メイリオ" panose="020B0604030504040204" pitchFamily="50" charset="-128"/>
                <a:ea typeface="メイリオ" panose="020B0604030504040204" pitchFamily="50" charset="-128"/>
              </a:rPr>
              <a:t>データ管理</a:t>
            </a:r>
            <a:endParaRPr kumimoji="1" lang="ja-JP" altLang="en-US">
              <a:latin typeface="メイリオ" panose="020B0604030504040204" pitchFamily="50" charset="-128"/>
              <a:ea typeface="メイリオ" panose="020B0604030504040204" pitchFamily="50" charset="-128"/>
            </a:endParaRPr>
          </a:p>
        </p:txBody>
      </p:sp>
      <p:cxnSp>
        <p:nvCxnSpPr>
          <p:cNvPr id="11" name="直線矢印コネクタ 10">
            <a:extLst>
              <a:ext uri="{FF2B5EF4-FFF2-40B4-BE49-F238E27FC236}">
                <a16:creationId xmlns:a16="http://schemas.microsoft.com/office/drawing/2014/main" id="{1EF35C55-AEFE-71DE-42BA-FF89EE623CAA}"/>
              </a:ext>
            </a:extLst>
          </p:cNvPr>
          <p:cNvCxnSpPr>
            <a:cxnSpLocks/>
          </p:cNvCxnSpPr>
          <p:nvPr/>
        </p:nvCxnSpPr>
        <p:spPr>
          <a:xfrm>
            <a:off x="6119676" y="2743200"/>
            <a:ext cx="0" cy="65722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2" name="直線矢印コネクタ 11">
            <a:extLst>
              <a:ext uri="{FF2B5EF4-FFF2-40B4-BE49-F238E27FC236}">
                <a16:creationId xmlns:a16="http://schemas.microsoft.com/office/drawing/2014/main" id="{92F0998E-DB6F-BCEC-2C4D-E9496EBE00A1}"/>
              </a:ext>
            </a:extLst>
          </p:cNvPr>
          <p:cNvCxnSpPr>
            <a:cxnSpLocks/>
          </p:cNvCxnSpPr>
          <p:nvPr/>
        </p:nvCxnSpPr>
        <p:spPr>
          <a:xfrm>
            <a:off x="4243251" y="2986084"/>
            <a:ext cx="390525" cy="49292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3" name="直線矢印コネクタ 12">
            <a:extLst>
              <a:ext uri="{FF2B5EF4-FFF2-40B4-BE49-F238E27FC236}">
                <a16:creationId xmlns:a16="http://schemas.microsoft.com/office/drawing/2014/main" id="{156D24A9-0C9E-AD1F-E870-33DC5D1E2649}"/>
              </a:ext>
            </a:extLst>
          </p:cNvPr>
          <p:cNvCxnSpPr>
            <a:cxnSpLocks/>
          </p:cNvCxnSpPr>
          <p:nvPr/>
        </p:nvCxnSpPr>
        <p:spPr>
          <a:xfrm flipH="1">
            <a:off x="7881803" y="3083006"/>
            <a:ext cx="333377" cy="489344"/>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4" name="直線矢印コネクタ 13">
            <a:extLst>
              <a:ext uri="{FF2B5EF4-FFF2-40B4-BE49-F238E27FC236}">
                <a16:creationId xmlns:a16="http://schemas.microsoft.com/office/drawing/2014/main" id="{C254046C-333E-3E75-756C-4EEA31310432}"/>
              </a:ext>
            </a:extLst>
          </p:cNvPr>
          <p:cNvCxnSpPr>
            <a:cxnSpLocks/>
          </p:cNvCxnSpPr>
          <p:nvPr/>
        </p:nvCxnSpPr>
        <p:spPr>
          <a:xfrm flipV="1">
            <a:off x="4719501" y="4343634"/>
            <a:ext cx="600075" cy="514354"/>
          </a:xfrm>
          <a:prstGeom prst="straightConnector1">
            <a:avLst/>
          </a:prstGeom>
          <a:ln w="57150">
            <a:headEnd type="triangle"/>
            <a:tailEnd type="triangle"/>
          </a:ln>
        </p:spPr>
        <p:style>
          <a:lnRef idx="2">
            <a:schemeClr val="dk1"/>
          </a:lnRef>
          <a:fillRef idx="0">
            <a:schemeClr val="dk1"/>
          </a:fillRef>
          <a:effectRef idx="1">
            <a:schemeClr val="dk1"/>
          </a:effectRef>
          <a:fontRef idx="minor">
            <a:schemeClr val="tx1"/>
          </a:fontRef>
        </p:style>
      </p:cxnSp>
      <p:cxnSp>
        <p:nvCxnSpPr>
          <p:cNvPr id="15" name="直線矢印コネクタ 14">
            <a:extLst>
              <a:ext uri="{FF2B5EF4-FFF2-40B4-BE49-F238E27FC236}">
                <a16:creationId xmlns:a16="http://schemas.microsoft.com/office/drawing/2014/main" id="{B2889252-78F1-B278-5E29-CB44DC91C7EA}"/>
              </a:ext>
            </a:extLst>
          </p:cNvPr>
          <p:cNvCxnSpPr>
            <a:cxnSpLocks/>
          </p:cNvCxnSpPr>
          <p:nvPr/>
        </p:nvCxnSpPr>
        <p:spPr>
          <a:xfrm>
            <a:off x="7105512" y="4365789"/>
            <a:ext cx="390525" cy="49292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6" name="テキスト ボックス 15">
            <a:extLst>
              <a:ext uri="{FF2B5EF4-FFF2-40B4-BE49-F238E27FC236}">
                <a16:creationId xmlns:a16="http://schemas.microsoft.com/office/drawing/2014/main" id="{722A1C78-C889-8A42-BEB1-B28B6F61066E}"/>
              </a:ext>
            </a:extLst>
          </p:cNvPr>
          <p:cNvSpPr txBox="1"/>
          <p:nvPr/>
        </p:nvSpPr>
        <p:spPr>
          <a:xfrm>
            <a:off x="4176576" y="646945"/>
            <a:ext cx="4022883" cy="584775"/>
          </a:xfrm>
          <a:prstGeom prst="rect">
            <a:avLst/>
          </a:prstGeom>
          <a:noFill/>
        </p:spPr>
        <p:txBody>
          <a:bodyPr wrap="square" rtlCol="0">
            <a:spAutoFit/>
          </a:bodyPr>
          <a:lstStyle/>
          <a:p>
            <a:r>
              <a:rPr kumimoji="1" lang="ja-JP" altLang="en-US" sz="3200" b="1">
                <a:latin typeface="メイリオ" panose="020B0604030504040204" pitchFamily="50" charset="-128"/>
                <a:ea typeface="メイリオ" panose="020B0604030504040204" pitchFamily="50" charset="-128"/>
              </a:rPr>
              <a:t>共同研究機関概要図</a:t>
            </a:r>
          </a:p>
        </p:txBody>
      </p:sp>
    </p:spTree>
    <p:extLst>
      <p:ext uri="{BB962C8B-B14F-4D97-AF65-F5344CB8AC3E}">
        <p14:creationId xmlns:p14="http://schemas.microsoft.com/office/powerpoint/2010/main" val="86737495"/>
      </p:ext>
    </p:extLst>
  </p:cSld>
  <p:clrMapOvr>
    <a:masterClrMapping/>
  </p:clrMapOvr>
  <mc:AlternateContent xmlns:mc="http://schemas.openxmlformats.org/markup-compatibility/2006" xmlns:p14="http://schemas.microsoft.com/office/powerpoint/2010/main">
    <mc:Choice Requires="p14">
      <p:transition spd="slow" p14:dur="2000" advTm="8688"/>
    </mc:Choice>
    <mc:Fallback xmlns="">
      <p:transition spd="slow" advTm="868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88599A-0ED2-2401-AA97-5B69AF40C8A7}"/>
              </a:ext>
            </a:extLst>
          </p:cNvPr>
          <p:cNvSpPr>
            <a:spLocks noGrp="1"/>
          </p:cNvSpPr>
          <p:nvPr>
            <p:ph type="title"/>
          </p:nvPr>
        </p:nvSpPr>
        <p:spPr>
          <a:xfrm>
            <a:off x="838200" y="365125"/>
            <a:ext cx="10515600" cy="1325563"/>
          </a:xfrm>
        </p:spPr>
        <p:txBody>
          <a:bodyPr>
            <a:normAutofit/>
          </a:bodyPr>
          <a:lstStyle/>
          <a:p>
            <a:pPr algn="ctr"/>
            <a:r>
              <a:rPr kumimoji="1" lang="ja-JP" altLang="en-US" b="1">
                <a:latin typeface="Meiryo" panose="020B0604030504040204" pitchFamily="34" charset="-128"/>
                <a:ea typeface="Meiryo" panose="020B0604030504040204" pitchFamily="34" charset="-128"/>
              </a:rPr>
              <a:t>適応症</a:t>
            </a:r>
          </a:p>
        </p:txBody>
      </p:sp>
      <p:sp>
        <p:nvSpPr>
          <p:cNvPr id="3" name="コンテンツ プレースホルダー 2">
            <a:extLst>
              <a:ext uri="{FF2B5EF4-FFF2-40B4-BE49-F238E27FC236}">
                <a16:creationId xmlns:a16="http://schemas.microsoft.com/office/drawing/2014/main" id="{521D514B-8625-2BBE-C722-9691ABE181E8}"/>
              </a:ext>
            </a:extLst>
          </p:cNvPr>
          <p:cNvSpPr>
            <a:spLocks noGrp="1"/>
          </p:cNvSpPr>
          <p:nvPr>
            <p:ph idx="1"/>
          </p:nvPr>
        </p:nvSpPr>
        <p:spPr>
          <a:xfrm>
            <a:off x="966387" y="2066116"/>
            <a:ext cx="10515600" cy="4251960"/>
          </a:xfrm>
        </p:spPr>
        <p:txBody>
          <a:bodyPr>
            <a:normAutofit/>
          </a:bodyPr>
          <a:lstStyle/>
          <a:p>
            <a:pPr marL="0" indent="0">
              <a:buNone/>
            </a:pPr>
            <a:r>
              <a:rPr lang="ja-JP" altLang="ja-JP" kern="100">
                <a:effectLst/>
                <a:latin typeface="Meiryo" panose="020B0604030504040204" pitchFamily="34" charset="-128"/>
                <a:ea typeface="Meiryo" panose="020B0604030504040204" pitchFamily="34" charset="-128"/>
                <a:cs typeface="Times New Roman" panose="02020603050405020304" pitchFamily="18" charset="0"/>
              </a:rPr>
              <a:t>１）摘出可能と判断される卵巣癌</a:t>
            </a:r>
            <a:r>
              <a:rPr lang="ja-JP" altLang="en-US" kern="100">
                <a:effectLst/>
                <a:latin typeface="Meiryo" panose="020B0604030504040204" pitchFamily="34" charset="-128"/>
                <a:ea typeface="Meiryo" panose="020B0604030504040204" pitchFamily="34" charset="-128"/>
                <a:cs typeface="Times New Roman" panose="02020603050405020304" pitchFamily="18" charset="0"/>
              </a:rPr>
              <a:t>　　　　　　　　　　　　　　　　　</a:t>
            </a:r>
            <a:endParaRPr lang="en-US" altLang="ja-JP" kern="100">
              <a:effectLst/>
              <a:latin typeface="Meiryo" panose="020B0604030504040204" pitchFamily="34" charset="-128"/>
              <a:ea typeface="Meiryo" panose="020B0604030504040204" pitchFamily="34" charset="-128"/>
              <a:cs typeface="Times New Roman" panose="02020603050405020304" pitchFamily="18" charset="0"/>
            </a:endParaRPr>
          </a:p>
          <a:p>
            <a:pPr marL="0" indent="0">
              <a:buNone/>
            </a:pPr>
            <a:r>
              <a:rPr lang="ja-JP" altLang="en-US" kern="100">
                <a:latin typeface="Meiryo" panose="020B0604030504040204" pitchFamily="34" charset="-128"/>
                <a:ea typeface="Meiryo" panose="020B0604030504040204" pitchFamily="34" charset="-128"/>
                <a:cs typeface="Times New Roman" panose="02020603050405020304" pitchFamily="18" charset="0"/>
              </a:rPr>
              <a:t>　</a:t>
            </a:r>
            <a:r>
              <a:rPr lang="ja-JP" altLang="ja-JP" kern="100">
                <a:effectLst/>
                <a:latin typeface="Meiryo" panose="020B0604030504040204" pitchFamily="34" charset="-128"/>
                <a:ea typeface="Meiryo" panose="020B0604030504040204" pitchFamily="34" charset="-128"/>
                <a:cs typeface="Times New Roman" panose="02020603050405020304" pitchFamily="18" charset="0"/>
              </a:rPr>
              <a:t>（卵管癌や腹膜癌、境界悪性卵巣腫瘍も含む</a:t>
            </a:r>
            <a:r>
              <a:rPr lang="en-US" altLang="ja-JP" kern="100">
                <a:effectLst/>
                <a:latin typeface="Meiryo" panose="020B0604030504040204" pitchFamily="34" charset="-128"/>
                <a:ea typeface="Meiryo" panose="020B0604030504040204" pitchFamily="34" charset="-128"/>
                <a:cs typeface="Times New Roman" panose="02020603050405020304" pitchFamily="18" charset="0"/>
              </a:rPr>
              <a:t>)</a:t>
            </a:r>
          </a:p>
          <a:p>
            <a:pPr marL="0" indent="0">
              <a:buNone/>
            </a:pPr>
            <a:endParaRPr lang="ja-JP" altLang="ja-JP" sz="1400" kern="100">
              <a:effectLst/>
              <a:latin typeface="Meiryo" panose="020B0604030504040204" pitchFamily="34" charset="-128"/>
              <a:ea typeface="Meiryo" panose="020B0604030504040204" pitchFamily="34" charset="-128"/>
              <a:cs typeface="Times New Roman" panose="02020603050405020304" pitchFamily="18" charset="0"/>
            </a:endParaRPr>
          </a:p>
          <a:p>
            <a:pPr marL="0" indent="0">
              <a:buNone/>
            </a:pPr>
            <a:r>
              <a:rPr lang="ja-JP" altLang="ja-JP" kern="100">
                <a:effectLst/>
                <a:latin typeface="Meiryo" panose="020B0604030504040204" pitchFamily="34" charset="-128"/>
                <a:ea typeface="Meiryo" panose="020B0604030504040204" pitchFamily="34" charset="-128"/>
                <a:cs typeface="Times New Roman" panose="02020603050405020304" pitchFamily="18" charset="0"/>
              </a:rPr>
              <a:t>２）術前治療を行った後、摘出可能と判断される卵巣癌</a:t>
            </a:r>
            <a:endParaRPr lang="en-US" altLang="ja-JP" kern="100">
              <a:effectLst/>
              <a:latin typeface="Meiryo" panose="020B0604030504040204" pitchFamily="34" charset="-128"/>
              <a:ea typeface="Meiryo" panose="020B0604030504040204" pitchFamily="34" charset="-128"/>
              <a:cs typeface="Times New Roman" panose="02020603050405020304" pitchFamily="18" charset="0"/>
            </a:endParaRPr>
          </a:p>
          <a:p>
            <a:pPr marL="0" indent="0">
              <a:buNone/>
            </a:pPr>
            <a:r>
              <a:rPr lang="ja-JP" altLang="en-US" kern="100">
                <a:latin typeface="Meiryo" panose="020B0604030504040204" pitchFamily="34" charset="-128"/>
                <a:ea typeface="Meiryo" panose="020B0604030504040204" pitchFamily="34" charset="-128"/>
                <a:cs typeface="Times New Roman" panose="02020603050405020304" pitchFamily="18" charset="0"/>
              </a:rPr>
              <a:t>　</a:t>
            </a:r>
            <a:r>
              <a:rPr lang="ja-JP" altLang="ja-JP" kern="100">
                <a:effectLst/>
                <a:latin typeface="Meiryo" panose="020B0604030504040204" pitchFamily="34" charset="-128"/>
                <a:ea typeface="Meiryo" panose="020B0604030504040204" pitchFamily="34" charset="-128"/>
                <a:cs typeface="Times New Roman" panose="02020603050405020304" pitchFamily="18" charset="0"/>
              </a:rPr>
              <a:t>（卵管癌や腹膜癌、境界悪性卵巣腫瘍も含む）</a:t>
            </a:r>
            <a:r>
              <a:rPr lang="ja-JP" altLang="ja-JP">
                <a:effectLst/>
                <a:latin typeface="Meiryo" panose="020B0604030504040204" pitchFamily="34" charset="-128"/>
                <a:ea typeface="Meiryo" panose="020B0604030504040204" pitchFamily="34" charset="-128"/>
              </a:rPr>
              <a:t> </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11315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322891-CEE0-9BB3-2964-696F62030B35}"/>
              </a:ext>
            </a:extLst>
          </p:cNvPr>
          <p:cNvSpPr>
            <a:spLocks noGrp="1"/>
          </p:cNvSpPr>
          <p:nvPr>
            <p:ph type="title"/>
          </p:nvPr>
        </p:nvSpPr>
        <p:spPr>
          <a:xfrm>
            <a:off x="4545340" y="385228"/>
            <a:ext cx="3101320" cy="922091"/>
          </a:xfrm>
        </p:spPr>
        <p:txBody>
          <a:bodyPr>
            <a:normAutofit/>
          </a:bodyPr>
          <a:lstStyle/>
          <a:p>
            <a:r>
              <a:rPr lang="ja-JP" altLang="en-US" sz="3600" b="1">
                <a:latin typeface="メイリオ" panose="020B0604030504040204" pitchFamily="50" charset="-128"/>
                <a:ea typeface="メイリオ" panose="020B0604030504040204" pitchFamily="50" charset="-128"/>
              </a:rPr>
              <a:t>研究デザイン</a:t>
            </a:r>
            <a:endParaRPr kumimoji="1" lang="ja-JP" altLang="en-US" sz="3600" b="1">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35CAF1AC-F240-3445-1520-663970CBD9E1}"/>
              </a:ext>
            </a:extLst>
          </p:cNvPr>
          <p:cNvSpPr txBox="1"/>
          <p:nvPr/>
        </p:nvSpPr>
        <p:spPr>
          <a:xfrm>
            <a:off x="3829588" y="1307319"/>
            <a:ext cx="5058305" cy="1200329"/>
          </a:xfrm>
          <a:prstGeom prst="rect">
            <a:avLst/>
          </a:prstGeom>
          <a:noFill/>
        </p:spPr>
        <p:txBody>
          <a:bodyPr wrap="square" rtlCol="0">
            <a:spAutoFit/>
          </a:bodyPr>
          <a:lstStyle/>
          <a:p>
            <a:pPr algn="just">
              <a:buNone/>
            </a:pPr>
            <a:r>
              <a:rPr lang="ja-JP" altLang="ja-JP" sz="2400" kern="100">
                <a:effectLst/>
                <a:latin typeface="メイリオ" panose="020B0604030504040204" pitchFamily="50" charset="-128"/>
                <a:ea typeface="メイリオ" panose="020B0604030504040204" pitchFamily="50" charset="-128"/>
                <a:cs typeface="Times New Roman" panose="02020603050405020304" pitchFamily="18" charset="0"/>
              </a:rPr>
              <a:t>目標症例数　</a:t>
            </a:r>
          </a:p>
          <a:p>
            <a:pPr algn="just"/>
            <a:r>
              <a:rPr lang="zh-TW" altLang="ja-JP" sz="2400" kern="100">
                <a:effectLst/>
                <a:latin typeface="メイリオ" panose="020B0604030504040204" pitchFamily="50" charset="-128"/>
                <a:ea typeface="メイリオ" panose="020B0604030504040204" pitchFamily="50" charset="-128"/>
                <a:cs typeface="Times New Roman" panose="02020603050405020304" pitchFamily="18" charset="0"/>
              </a:rPr>
              <a:t>腹腔鏡手術</a:t>
            </a:r>
            <a:r>
              <a:rPr lang="en-US" altLang="ja-JP" sz="2400" kern="100">
                <a:effectLst/>
                <a:latin typeface="メイリオ" panose="020B0604030504040204" pitchFamily="50" charset="-128"/>
                <a:ea typeface="メイリオ" panose="020B0604030504040204" pitchFamily="50" charset="-128"/>
                <a:cs typeface="Times New Roman" panose="02020603050405020304" pitchFamily="18" charset="0"/>
              </a:rPr>
              <a:t>210</a:t>
            </a:r>
            <a:r>
              <a:rPr lang="zh-TW" altLang="ja-JP" sz="2400" kern="100">
                <a:effectLst/>
                <a:latin typeface="メイリオ" panose="020B0604030504040204" pitchFamily="50" charset="-128"/>
                <a:ea typeface="メイリオ" panose="020B0604030504040204" pitchFamily="50" charset="-128"/>
                <a:cs typeface="Times New Roman" panose="02020603050405020304" pitchFamily="18" charset="0"/>
              </a:rPr>
              <a:t>例　開腹手術</a:t>
            </a:r>
            <a:r>
              <a:rPr lang="en-US" altLang="ja-JP" sz="2400" kern="100">
                <a:effectLst/>
                <a:latin typeface="メイリオ" panose="020B0604030504040204" pitchFamily="50" charset="-128"/>
                <a:ea typeface="メイリオ" panose="020B0604030504040204" pitchFamily="50" charset="-128"/>
                <a:cs typeface="Times New Roman" panose="02020603050405020304" pitchFamily="18" charset="0"/>
              </a:rPr>
              <a:t>240</a:t>
            </a:r>
            <a:r>
              <a:rPr lang="zh-TW" altLang="ja-JP" sz="2400" kern="100">
                <a:effectLst/>
                <a:latin typeface="メイリオ" panose="020B0604030504040204" pitchFamily="50" charset="-128"/>
                <a:ea typeface="メイリオ" panose="020B0604030504040204" pitchFamily="50" charset="-128"/>
                <a:cs typeface="Times New Roman" panose="02020603050405020304" pitchFamily="18" charset="0"/>
              </a:rPr>
              <a:t>例　</a:t>
            </a:r>
            <a:endParaRPr lang="ja-JP" altLang="ja-JP" sz="2400" kern="100">
              <a:effectLst/>
              <a:latin typeface="メイリオ" panose="020B0604030504040204" pitchFamily="50" charset="-128"/>
              <a:ea typeface="メイリオ" panose="020B0604030504040204" pitchFamily="50" charset="-128"/>
              <a:cs typeface="Times New Roman" panose="02020603050405020304" pitchFamily="18" charset="0"/>
            </a:endParaRPr>
          </a:p>
          <a:p>
            <a:endParaRPr kumimoji="1" lang="ja-JP" altLang="en-US" sz="240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0AD90062-B1DB-C94B-E70F-3FAF96650A85}"/>
              </a:ext>
            </a:extLst>
          </p:cNvPr>
          <p:cNvPicPr>
            <a:picLocks noChangeAspect="1"/>
          </p:cNvPicPr>
          <p:nvPr/>
        </p:nvPicPr>
        <p:blipFill>
          <a:blip r:embed="rId2"/>
          <a:stretch>
            <a:fillRect/>
          </a:stretch>
        </p:blipFill>
        <p:spPr>
          <a:xfrm>
            <a:off x="1285880" y="2229410"/>
            <a:ext cx="9175576" cy="4282077"/>
          </a:xfrm>
          <a:prstGeom prst="rect">
            <a:avLst/>
          </a:prstGeom>
        </p:spPr>
      </p:pic>
    </p:spTree>
    <p:extLst>
      <p:ext uri="{BB962C8B-B14F-4D97-AF65-F5344CB8AC3E}">
        <p14:creationId xmlns:p14="http://schemas.microsoft.com/office/powerpoint/2010/main" val="447484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5EBEC57-8AAA-E13A-A0A5-CA91EC152313}"/>
              </a:ext>
            </a:extLst>
          </p:cNvPr>
          <p:cNvSpPr>
            <a:spLocks noGrp="1"/>
          </p:cNvSpPr>
          <p:nvPr>
            <p:ph idx="1"/>
          </p:nvPr>
        </p:nvSpPr>
        <p:spPr>
          <a:xfrm>
            <a:off x="91440" y="1106717"/>
            <a:ext cx="11739154" cy="5416745"/>
          </a:xfrm>
        </p:spPr>
        <p:txBody>
          <a:bodyPr/>
          <a:lstStyle/>
          <a:p>
            <a:r>
              <a:rPr kumimoji="1" lang="ja-JP" altLang="en-US" dirty="0">
                <a:latin typeface="メイリオ" panose="020B0604030504040204" pitchFamily="50" charset="-128"/>
                <a:ea typeface="メイリオ" panose="020B0604030504040204" pitchFamily="50" charset="-128"/>
              </a:rPr>
              <a:t>主要評価項目：</a:t>
            </a:r>
            <a:r>
              <a:rPr lang="ja-JP" altLang="ja-JP" sz="2400" kern="0" dirty="0">
                <a:solidFill>
                  <a:srgbClr val="000000"/>
                </a:solidFill>
                <a:effectLst/>
                <a:latin typeface="メイリオ" panose="020B0604030504040204" pitchFamily="50" charset="-128"/>
                <a:ea typeface="メイリオ" panose="020B0604030504040204" pitchFamily="50" charset="-128"/>
                <a:cs typeface="ＭＳゴシック"/>
              </a:rPr>
              <a:t>手術日から</a:t>
            </a:r>
            <a:r>
              <a:rPr lang="en-US" altLang="ja-JP" sz="2400" kern="0" dirty="0">
                <a:solidFill>
                  <a:srgbClr val="000000"/>
                </a:solidFill>
                <a:effectLst/>
                <a:latin typeface="メイリオ" panose="020B0604030504040204" pitchFamily="50" charset="-128"/>
                <a:ea typeface="メイリオ" panose="020B0604030504040204" pitchFamily="50" charset="-128"/>
                <a:cs typeface="ＭＳゴシック"/>
              </a:rPr>
              <a:t>30</a:t>
            </a:r>
            <a:r>
              <a:rPr lang="ja-JP" altLang="ja-JP" sz="2400" kern="0" dirty="0">
                <a:solidFill>
                  <a:srgbClr val="000000"/>
                </a:solidFill>
                <a:effectLst/>
                <a:latin typeface="メイリオ" panose="020B0604030504040204" pitchFamily="50" charset="-128"/>
                <a:ea typeface="メイリオ" panose="020B0604030504040204" pitchFamily="50" charset="-128"/>
                <a:cs typeface="ＭＳゴシック"/>
              </a:rPr>
              <a:t>日以内の医療介入を必要とする周術期合併症</a:t>
            </a:r>
            <a:r>
              <a:rPr lang="en-US" altLang="ja-JP" sz="2400" kern="0" dirty="0">
                <a:solidFill>
                  <a:srgbClr val="000000"/>
                </a:solidFill>
                <a:effectLst/>
                <a:latin typeface="メイリオ" panose="020B0604030504040204" pitchFamily="50" charset="-128"/>
                <a:ea typeface="メイリオ" panose="020B0604030504040204" pitchFamily="50" charset="-128"/>
                <a:cs typeface="ＭＳゴシック"/>
              </a:rPr>
              <a:t>				</a:t>
            </a:r>
            <a:r>
              <a:rPr lang="ja-JP" altLang="ja-JP" sz="2400" kern="0" dirty="0">
                <a:solidFill>
                  <a:srgbClr val="000000"/>
                </a:solidFill>
                <a:effectLst/>
                <a:latin typeface="メイリオ" panose="020B0604030504040204" pitchFamily="50" charset="-128"/>
                <a:ea typeface="メイリオ" panose="020B0604030504040204" pitchFamily="50" charset="-128"/>
                <a:cs typeface="ＭＳゴシック"/>
              </a:rPr>
              <a:t>（腸閉塞、感染、臓器損傷等）の発生</a:t>
            </a:r>
            <a:endParaRPr lang="en-US" altLang="ja-JP" sz="2400" kern="0" dirty="0">
              <a:solidFill>
                <a:srgbClr val="000000"/>
              </a:solidFill>
              <a:effectLst/>
              <a:latin typeface="メイリオ" panose="020B0604030504040204" pitchFamily="50" charset="-128"/>
              <a:ea typeface="メイリオ" panose="020B0604030504040204" pitchFamily="50" charset="-128"/>
              <a:cs typeface="ＭＳゴシック"/>
            </a:endParaRPr>
          </a:p>
          <a:p>
            <a:endParaRPr lang="ja-JP" alt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r>
              <a:rPr lang="ja-JP" altLang="en-US" dirty="0">
                <a:latin typeface="メイリオ" panose="020B0604030504040204" pitchFamily="50" charset="-128"/>
                <a:ea typeface="メイリオ" panose="020B0604030504040204" pitchFamily="50" charset="-128"/>
              </a:rPr>
              <a:t>副次評価項目：①</a:t>
            </a:r>
            <a:r>
              <a:rPr lang="ja-JP" altLang="ja-JP"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患者の</a:t>
            </a:r>
            <a:r>
              <a:rPr lang="en-US" altLang="ja-JP"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QOL</a:t>
            </a:r>
            <a:r>
              <a:rPr lang="ja-JP" altLang="en-US"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a:t>
            </a:r>
            <a:r>
              <a:rPr lang="en-US" altLang="ja-JP"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EORTC QLQ-C30</a:t>
            </a:r>
            <a:r>
              <a:rPr lang="ja-JP" altLang="en-US"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a:t>
            </a:r>
            <a:r>
              <a:rPr lang="en-US" altLang="ja-JP"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EORTC QLQ-OV28</a:t>
            </a:r>
            <a:r>
              <a:rPr lang="ja-JP" altLang="en-US"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a:t>
            </a:r>
            <a:endParaRPr lang="en-US" altLang="ja-JP"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endParaRPr>
          </a:p>
          <a:p>
            <a:pPr marL="3052763" indent="-3052763">
              <a:buNone/>
            </a:pPr>
            <a:r>
              <a:rPr lang="ja-JP" altLang="en-US"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　　　　　　　　　②</a:t>
            </a:r>
            <a:r>
              <a:rPr lang="ja-JP" altLang="ja-JP" sz="2400" kern="10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手術情報（</a:t>
            </a:r>
            <a:r>
              <a:rPr lang="ja-JP" altLang="ja-JP" sz="24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手術時間、出血量、輸血の有無、リンパ節郭清度（摘出した骨盤リンパ節数、傍大動脈リンパ節数）、子宮、卵巣、大網、リンパ節以外の摘出臓器（場所、大きさ）、</a:t>
            </a:r>
            <a:r>
              <a:rPr lang="en-US" altLang="ja-JP" sz="24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4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肉眼的根治度（残存腫瘍の大きさ）、</a:t>
            </a:r>
            <a:r>
              <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rPr>
              <a:t>腹腔鏡手術か</a:t>
            </a:r>
            <a:r>
              <a:rPr lang="ja-JP" altLang="en-US" sz="2400" kern="100" dirty="0">
                <a:latin typeface="メイリオ" panose="020B0604030504040204" pitchFamily="50" charset="-128"/>
                <a:ea typeface="メイリオ" panose="020B0604030504040204" pitchFamily="50" charset="-128"/>
                <a:cs typeface="Times New Roman" panose="02020603050405020304" pitchFamily="18" charset="0"/>
              </a:rPr>
              <a:t>ら　　　</a:t>
            </a:r>
            <a:r>
              <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rPr>
              <a:t>開腹手術</a:t>
            </a:r>
            <a:r>
              <a:rPr lang="ja-JP" altLang="en-US" sz="2400" kern="100" dirty="0">
                <a:latin typeface="メイリオ" panose="020B0604030504040204" pitchFamily="50" charset="-128"/>
                <a:ea typeface="メイリオ" panose="020B0604030504040204" pitchFamily="50" charset="-128"/>
                <a:cs typeface="Times New Roman" panose="02020603050405020304" pitchFamily="18" charset="0"/>
              </a:rPr>
              <a:t>への</a:t>
            </a:r>
            <a:r>
              <a:rPr lang="ja-JP" altLang="ja-JP" sz="2400" kern="100" dirty="0">
                <a:latin typeface="メイリオ" panose="020B0604030504040204" pitchFamily="50" charset="-128"/>
                <a:ea typeface="メイリオ" panose="020B0604030504040204" pitchFamily="50" charset="-128"/>
                <a:cs typeface="Times New Roman" panose="02020603050405020304" pitchFamily="18" charset="0"/>
              </a:rPr>
              <a:t>移行の有無、</a:t>
            </a:r>
            <a:r>
              <a:rPr lang="ja-JP" altLang="ja-JP" sz="24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術後入院日数）</a:t>
            </a:r>
            <a:endParaRPr lang="en-US" altLang="ja-JP" sz="2400" dirty="0">
              <a:latin typeface="メイリオ" panose="020B0604030504040204" pitchFamily="50" charset="-128"/>
              <a:ea typeface="メイリオ" panose="020B0604030504040204" pitchFamily="50" charset="-128"/>
            </a:endParaRPr>
          </a:p>
          <a:p>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90985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89AB21-1A5B-05B3-6028-DA041D4E428B}"/>
              </a:ext>
            </a:extLst>
          </p:cNvPr>
          <p:cNvSpPr>
            <a:spLocks noGrp="1"/>
          </p:cNvSpPr>
          <p:nvPr>
            <p:ph type="title"/>
          </p:nvPr>
        </p:nvSpPr>
        <p:spPr>
          <a:xfrm>
            <a:off x="838200" y="380895"/>
            <a:ext cx="10515600" cy="1325563"/>
          </a:xfrm>
        </p:spPr>
        <p:txBody>
          <a:bodyPr/>
          <a:lstStyle/>
          <a:p>
            <a:r>
              <a:rPr lang="ja-JP" altLang="ja-JP" sz="2400" b="1" kern="100" cap="small" spc="25">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選択基準</a:t>
            </a:r>
            <a:br>
              <a:rPr lang="ja-JP" altLang="ja-JP" sz="1800" kern="100">
                <a:effectLst/>
                <a:latin typeface="Century" panose="02040604050505020304" pitchFamily="18" charset="0"/>
                <a:ea typeface="ＭＳ 明朝" panose="02020609040205080304" pitchFamily="17" charset="-128"/>
                <a:cs typeface="Times New Roman" panose="02020603050405020304" pitchFamily="18" charset="0"/>
              </a:rPr>
            </a:br>
            <a:endParaRPr kumimoji="1" lang="ja-JP" altLang="en-US"/>
          </a:p>
        </p:txBody>
      </p:sp>
      <p:sp>
        <p:nvSpPr>
          <p:cNvPr id="3" name="コンテンツ プレースホルダー 2">
            <a:extLst>
              <a:ext uri="{FF2B5EF4-FFF2-40B4-BE49-F238E27FC236}">
                <a16:creationId xmlns:a16="http://schemas.microsoft.com/office/drawing/2014/main" id="{6AAE66BB-76D1-B9B9-519C-4D5D30938C46}"/>
              </a:ext>
            </a:extLst>
          </p:cNvPr>
          <p:cNvSpPr>
            <a:spLocks noGrp="1"/>
          </p:cNvSpPr>
          <p:nvPr>
            <p:ph idx="1"/>
          </p:nvPr>
        </p:nvSpPr>
        <p:spPr>
          <a:xfrm>
            <a:off x="630621" y="1358966"/>
            <a:ext cx="11994406" cy="4537338"/>
          </a:xfrm>
        </p:spPr>
        <p:txBody>
          <a:bodyPr>
            <a:normAutofit fontScale="62500" lnSpcReduction="20000"/>
          </a:bodyPr>
          <a:lstStyle/>
          <a:p>
            <a:pPr marL="0" indent="0">
              <a:lnSpc>
                <a:spcPts val="1700"/>
              </a:lnSpc>
              <a:buNone/>
            </a:pPr>
            <a:r>
              <a:rPr kumimoji="1" lang="en-US" altLang="ja-JP">
                <a:latin typeface="メイリオ" panose="020B0604030504040204" pitchFamily="50" charset="-128"/>
                <a:ea typeface="メイリオ" panose="020B0604030504040204" pitchFamily="50" charset="-128"/>
              </a:rPr>
              <a:t>1)</a:t>
            </a:r>
            <a:r>
              <a:rPr kumimoji="1" lang="ja-JP" altLang="en-US">
                <a:latin typeface="メイリオ" panose="020B0604030504040204" pitchFamily="50" charset="-128"/>
                <a:ea typeface="メイリオ" panose="020B0604030504040204" pitchFamily="50" charset="-128"/>
              </a:rPr>
              <a:t>　摘出可能と判断される卵巣癌（卵管癌や腹膜癌、境界悪性卵巣腫瘍も含む</a:t>
            </a:r>
            <a:r>
              <a:rPr kumimoji="1" lang="en-US" altLang="ja-JP">
                <a:latin typeface="メイリオ" panose="020B0604030504040204" pitchFamily="50" charset="-128"/>
                <a:ea typeface="メイリオ" panose="020B0604030504040204" pitchFamily="50" charset="-128"/>
              </a:rPr>
              <a:t>)</a:t>
            </a:r>
          </a:p>
          <a:p>
            <a:pPr marL="0" indent="0">
              <a:lnSpc>
                <a:spcPts val="1700"/>
              </a:lnSpc>
              <a:buNone/>
            </a:pPr>
            <a:r>
              <a:rPr kumimoji="1" lang="en-US" altLang="ja-JP">
                <a:latin typeface="メイリオ" panose="020B0604030504040204" pitchFamily="50" charset="-128"/>
                <a:ea typeface="メイリオ" panose="020B0604030504040204" pitchFamily="50" charset="-128"/>
              </a:rPr>
              <a:t>2)</a:t>
            </a:r>
            <a:r>
              <a:rPr kumimoji="1" lang="ja-JP" altLang="en-US">
                <a:latin typeface="メイリオ" panose="020B0604030504040204" pitchFamily="50" charset="-128"/>
                <a:ea typeface="メイリオ" panose="020B0604030504040204" pitchFamily="50" charset="-128"/>
              </a:rPr>
              <a:t>　術前治療を行った後、摘出可能と判断される卵巣癌（卵管癌や腹膜癌、境界悪性卵巣腫瘍も含む）</a:t>
            </a:r>
          </a:p>
          <a:p>
            <a:pPr marL="0" indent="0">
              <a:lnSpc>
                <a:spcPts val="1700"/>
              </a:lnSpc>
              <a:buNone/>
            </a:pPr>
            <a:r>
              <a:rPr kumimoji="1" lang="en-US" altLang="ja-JP">
                <a:latin typeface="メイリオ" panose="020B0604030504040204" pitchFamily="50" charset="-128"/>
                <a:ea typeface="メイリオ" panose="020B0604030504040204" pitchFamily="50" charset="-128"/>
              </a:rPr>
              <a:t>3)</a:t>
            </a:r>
            <a:r>
              <a:rPr kumimoji="1" lang="ja-JP" altLang="en-US">
                <a:latin typeface="メイリオ" panose="020B0604030504040204" pitchFamily="50" charset="-128"/>
                <a:ea typeface="メイリオ" panose="020B0604030504040204" pitchFamily="50" charset="-128"/>
              </a:rPr>
              <a:t>　一般状態（</a:t>
            </a:r>
            <a:r>
              <a:rPr kumimoji="1" lang="en-US" altLang="ja-JP">
                <a:latin typeface="メイリオ" panose="020B0604030504040204" pitchFamily="50" charset="-128"/>
                <a:ea typeface="メイリオ" panose="020B0604030504040204" pitchFamily="50" charset="-128"/>
              </a:rPr>
              <a:t>ECOG Performance Status</a:t>
            </a:r>
            <a:r>
              <a:rPr kumimoji="1" lang="ja-JP" altLang="en-US">
                <a:latin typeface="メイリオ" panose="020B0604030504040204" pitchFamily="50" charset="-128"/>
                <a:ea typeface="メイリオ" panose="020B0604030504040204" pitchFamily="50" charset="-128"/>
              </a:rPr>
              <a:t>）が</a:t>
            </a:r>
            <a:r>
              <a:rPr kumimoji="1" lang="en-US" altLang="ja-JP">
                <a:latin typeface="メイリオ" panose="020B0604030504040204" pitchFamily="50" charset="-128"/>
                <a:ea typeface="メイリオ" panose="020B0604030504040204" pitchFamily="50" charset="-128"/>
              </a:rPr>
              <a:t>0</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2</a:t>
            </a:r>
            <a:r>
              <a:rPr kumimoji="1" lang="ja-JP" altLang="en-US">
                <a:latin typeface="メイリオ" panose="020B0604030504040204" pitchFamily="50" charset="-128"/>
                <a:ea typeface="メイリオ" panose="020B0604030504040204" pitchFamily="50" charset="-128"/>
              </a:rPr>
              <a:t>である患者</a:t>
            </a:r>
          </a:p>
          <a:p>
            <a:pPr marL="0" indent="0">
              <a:lnSpc>
                <a:spcPts val="1700"/>
              </a:lnSpc>
              <a:buNone/>
            </a:pPr>
            <a:r>
              <a:rPr kumimoji="1" lang="en-US" altLang="ja-JP">
                <a:latin typeface="メイリオ" panose="020B0604030504040204" pitchFamily="50" charset="-128"/>
                <a:ea typeface="メイリオ" panose="020B0604030504040204" pitchFamily="50" charset="-128"/>
              </a:rPr>
              <a:t>4)</a:t>
            </a:r>
            <a:r>
              <a:rPr kumimoji="1" lang="ja-JP" altLang="en-US">
                <a:latin typeface="メイリオ" panose="020B0604030504040204" pitchFamily="50" charset="-128"/>
                <a:ea typeface="メイリオ" panose="020B0604030504040204" pitchFamily="50" charset="-128"/>
              </a:rPr>
              <a:t>　十分な主要臓器機能を有する患者</a:t>
            </a:r>
          </a:p>
          <a:p>
            <a:pPr marL="0" indent="0">
              <a:lnSpc>
                <a:spcPts val="1700"/>
              </a:lnSpc>
              <a:buNone/>
            </a:pPr>
            <a:r>
              <a:rPr kumimoji="1" lang="ja-JP" altLang="en-US">
                <a:latin typeface="メイリオ" panose="020B0604030504040204" pitchFamily="50" charset="-128"/>
                <a:ea typeface="メイリオ" panose="020B0604030504040204" pitchFamily="50" charset="-128"/>
              </a:rPr>
              <a:t>　　（臨床検査は手術予定日前</a:t>
            </a:r>
            <a:r>
              <a:rPr kumimoji="1" lang="en-US" altLang="ja-JP">
                <a:latin typeface="メイリオ" panose="020B0604030504040204" pitchFamily="50" charset="-128"/>
                <a:ea typeface="メイリオ" panose="020B0604030504040204" pitchFamily="50" charset="-128"/>
              </a:rPr>
              <a:t>28</a:t>
            </a:r>
            <a:r>
              <a:rPr kumimoji="1" lang="ja-JP" altLang="en-US">
                <a:latin typeface="メイリオ" panose="020B0604030504040204" pitchFamily="50" charset="-128"/>
                <a:ea typeface="メイリオ" panose="020B0604030504040204" pitchFamily="50" charset="-128"/>
              </a:rPr>
              <a:t>日以内に行われたものとする）</a:t>
            </a:r>
          </a:p>
          <a:p>
            <a:pPr marL="0" indent="0">
              <a:lnSpc>
                <a:spcPts val="1700"/>
              </a:lnSpc>
              <a:buNone/>
            </a:pPr>
            <a:r>
              <a:rPr kumimoji="1" lang="ja-JP" altLang="en-US">
                <a:latin typeface="メイリオ" panose="020B0604030504040204" pitchFamily="50" charset="-128"/>
                <a:ea typeface="メイリオ" panose="020B0604030504040204" pitchFamily="50" charset="-128"/>
              </a:rPr>
              <a:t>　　　好中球数</a:t>
            </a:r>
            <a:r>
              <a:rPr kumimoji="1" lang="en-US" altLang="ja-JP">
                <a:latin typeface="メイリオ" panose="020B0604030504040204" pitchFamily="50" charset="-128"/>
                <a:ea typeface="メイリオ" panose="020B0604030504040204" pitchFamily="50" charset="-128"/>
              </a:rPr>
              <a:t>1,000 /mm3</a:t>
            </a:r>
            <a:r>
              <a:rPr kumimoji="1" lang="ja-JP" altLang="en-US">
                <a:latin typeface="メイリオ" panose="020B0604030504040204" pitchFamily="50" charset="-128"/>
                <a:ea typeface="メイリオ" panose="020B0604030504040204" pitchFamily="50" charset="-128"/>
              </a:rPr>
              <a:t>以上</a:t>
            </a:r>
          </a:p>
          <a:p>
            <a:pPr marL="0" indent="0">
              <a:lnSpc>
                <a:spcPts val="1700"/>
              </a:lnSpc>
              <a:buNone/>
            </a:pPr>
            <a:r>
              <a:rPr kumimoji="1" lang="ja-JP" altLang="en-US">
                <a:latin typeface="メイリオ" panose="020B0604030504040204" pitchFamily="50" charset="-128"/>
                <a:ea typeface="メイリオ" panose="020B0604030504040204" pitchFamily="50" charset="-128"/>
              </a:rPr>
              <a:t>　　　血小板数</a:t>
            </a:r>
            <a:r>
              <a:rPr kumimoji="1" lang="en-US" altLang="ja-JP">
                <a:latin typeface="メイリオ" panose="020B0604030504040204" pitchFamily="50" charset="-128"/>
                <a:ea typeface="メイリオ" panose="020B0604030504040204" pitchFamily="50" charset="-128"/>
              </a:rPr>
              <a:t>100,000 /mm3</a:t>
            </a:r>
            <a:r>
              <a:rPr kumimoji="1" lang="ja-JP" altLang="en-US">
                <a:latin typeface="メイリオ" panose="020B0604030504040204" pitchFamily="50" charset="-128"/>
                <a:ea typeface="メイリオ" panose="020B0604030504040204" pitchFamily="50" charset="-128"/>
              </a:rPr>
              <a:t>以上</a:t>
            </a:r>
          </a:p>
          <a:p>
            <a:pPr marL="0" indent="0">
              <a:lnSpc>
                <a:spcPts val="1700"/>
              </a:lnSpc>
              <a:buNone/>
            </a:pPr>
            <a:r>
              <a:rPr kumimoji="1" lang="ja-JP" altLang="en-US">
                <a:latin typeface="メイリオ" panose="020B0604030504040204" pitchFamily="50" charset="-128"/>
                <a:ea typeface="メイリオ" panose="020B0604030504040204" pitchFamily="50" charset="-128"/>
              </a:rPr>
              <a:t>　　　</a:t>
            </a:r>
            <a:r>
              <a:rPr kumimoji="1" lang="en-US" altLang="ja-JP">
                <a:latin typeface="メイリオ" panose="020B0604030504040204" pitchFamily="50" charset="-128"/>
                <a:ea typeface="メイリオ" panose="020B0604030504040204" pitchFamily="50" charset="-128"/>
              </a:rPr>
              <a:t>AST</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GOT</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､ALT</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GPT</a:t>
            </a:r>
            <a:r>
              <a:rPr kumimoji="1" lang="ja-JP" altLang="en-US">
                <a:latin typeface="メイリオ" panose="020B0604030504040204" pitchFamily="50" charset="-128"/>
                <a:ea typeface="メイリオ" panose="020B0604030504040204" pitchFamily="50" charset="-128"/>
              </a:rPr>
              <a:t>）</a:t>
            </a:r>
            <a:r>
              <a:rPr kumimoji="1" lang="en-US" altLang="ja-JP">
                <a:latin typeface="メイリオ" panose="020B0604030504040204" pitchFamily="50" charset="-128"/>
                <a:ea typeface="メイリオ" panose="020B0604030504040204" pitchFamily="50" charset="-128"/>
              </a:rPr>
              <a:t>100 IU/L</a:t>
            </a:r>
            <a:r>
              <a:rPr kumimoji="1" lang="ja-JP" altLang="en-US">
                <a:latin typeface="メイリオ" panose="020B0604030504040204" pitchFamily="50" charset="-128"/>
                <a:ea typeface="メイリオ" panose="020B0604030504040204" pitchFamily="50" charset="-128"/>
              </a:rPr>
              <a:t>以下</a:t>
            </a:r>
          </a:p>
          <a:p>
            <a:pPr marL="0" indent="0">
              <a:lnSpc>
                <a:spcPts val="1700"/>
              </a:lnSpc>
              <a:buNone/>
            </a:pPr>
            <a:r>
              <a:rPr kumimoji="1" lang="ja-JP" altLang="en-US">
                <a:latin typeface="メイリオ" panose="020B0604030504040204" pitchFamily="50" charset="-128"/>
                <a:ea typeface="メイリオ" panose="020B0604030504040204" pitchFamily="50" charset="-128"/>
              </a:rPr>
              <a:t>　　　血清総ビリルビン</a:t>
            </a:r>
            <a:r>
              <a:rPr kumimoji="1" lang="en-US" altLang="ja-JP">
                <a:latin typeface="メイリオ" panose="020B0604030504040204" pitchFamily="50" charset="-128"/>
                <a:ea typeface="メイリオ" panose="020B0604030504040204" pitchFamily="50" charset="-128"/>
              </a:rPr>
              <a:t>1.5 mg/dl</a:t>
            </a:r>
            <a:r>
              <a:rPr kumimoji="1" lang="ja-JP" altLang="en-US">
                <a:latin typeface="メイリオ" panose="020B0604030504040204" pitchFamily="50" charset="-128"/>
                <a:ea typeface="メイリオ" panose="020B0604030504040204" pitchFamily="50" charset="-128"/>
              </a:rPr>
              <a:t>未満</a:t>
            </a:r>
          </a:p>
          <a:p>
            <a:pPr marL="0" indent="0">
              <a:lnSpc>
                <a:spcPts val="1700"/>
              </a:lnSpc>
              <a:buNone/>
            </a:pPr>
            <a:r>
              <a:rPr kumimoji="1" lang="ja-JP" altLang="en-US">
                <a:latin typeface="メイリオ" panose="020B0604030504040204" pitchFamily="50" charset="-128"/>
                <a:ea typeface="メイリオ" panose="020B0604030504040204" pitchFamily="50" charset="-128"/>
              </a:rPr>
              <a:t>　　　血清クレアチニン</a:t>
            </a:r>
            <a:r>
              <a:rPr kumimoji="1" lang="en-US" altLang="ja-JP">
                <a:latin typeface="メイリオ" panose="020B0604030504040204" pitchFamily="50" charset="-128"/>
                <a:ea typeface="メイリオ" panose="020B0604030504040204" pitchFamily="50" charset="-128"/>
              </a:rPr>
              <a:t>1.5 mg/dl</a:t>
            </a:r>
            <a:r>
              <a:rPr kumimoji="1" lang="ja-JP" altLang="en-US">
                <a:latin typeface="メイリオ" panose="020B0604030504040204" pitchFamily="50" charset="-128"/>
                <a:ea typeface="メイリオ" panose="020B0604030504040204" pitchFamily="50" charset="-128"/>
              </a:rPr>
              <a:t>未満</a:t>
            </a:r>
          </a:p>
          <a:p>
            <a:pPr marL="0" indent="0">
              <a:lnSpc>
                <a:spcPts val="1700"/>
              </a:lnSpc>
              <a:buNone/>
            </a:pPr>
            <a:r>
              <a:rPr kumimoji="1" lang="ja-JP" altLang="en-US">
                <a:latin typeface="メイリオ" panose="020B0604030504040204" pitchFamily="50" charset="-128"/>
                <a:ea typeface="メイリオ" panose="020B0604030504040204" pitchFamily="50" charset="-128"/>
              </a:rPr>
              <a:t>　　　心電図正常範囲または無症状でかつ治療を必要としない程度の異常（心疾患</a:t>
            </a:r>
            <a:r>
              <a:rPr kumimoji="1" lang="en-US" altLang="ja-JP">
                <a:latin typeface="メイリオ" panose="020B0604030504040204" pitchFamily="50" charset="-128"/>
                <a:ea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rPr>
              <a:t>重篤な不整脈のない症例）</a:t>
            </a:r>
          </a:p>
          <a:p>
            <a:pPr marL="0" indent="0">
              <a:lnSpc>
                <a:spcPts val="1700"/>
              </a:lnSpc>
              <a:buNone/>
            </a:pPr>
            <a:r>
              <a:rPr kumimoji="1" lang="en-US" altLang="ja-JP">
                <a:latin typeface="メイリオ" panose="020B0604030504040204" pitchFamily="50" charset="-128"/>
                <a:ea typeface="メイリオ" panose="020B0604030504040204" pitchFamily="50" charset="-128"/>
              </a:rPr>
              <a:t>5)</a:t>
            </a:r>
            <a:r>
              <a:rPr kumimoji="1" lang="ja-JP" altLang="en-US">
                <a:latin typeface="メイリオ" panose="020B0604030504040204" pitchFamily="50" charset="-128"/>
                <a:ea typeface="メイリオ" panose="020B0604030504040204" pitchFamily="50" charset="-128"/>
              </a:rPr>
              <a:t>登録時の年齢が</a:t>
            </a:r>
            <a:r>
              <a:rPr kumimoji="1" lang="en-US" altLang="ja-JP">
                <a:latin typeface="メイリオ" panose="020B0604030504040204" pitchFamily="50" charset="-128"/>
                <a:ea typeface="メイリオ" panose="020B0604030504040204" pitchFamily="50" charset="-128"/>
              </a:rPr>
              <a:t>18</a:t>
            </a:r>
            <a:r>
              <a:rPr kumimoji="1" lang="ja-JP" altLang="en-US">
                <a:latin typeface="メイリオ" panose="020B0604030504040204" pitchFamily="50" charset="-128"/>
                <a:ea typeface="メイリオ" panose="020B0604030504040204" pitchFamily="50" charset="-128"/>
              </a:rPr>
              <a:t>歳以上の患者（上限は規定しない）</a:t>
            </a:r>
          </a:p>
          <a:p>
            <a:pPr marL="0" indent="0">
              <a:lnSpc>
                <a:spcPts val="1700"/>
              </a:lnSpc>
              <a:buNone/>
            </a:pPr>
            <a:r>
              <a:rPr kumimoji="1" lang="en-US" altLang="ja-JP">
                <a:latin typeface="メイリオ" panose="020B0604030504040204" pitchFamily="50" charset="-128"/>
                <a:ea typeface="メイリオ" panose="020B0604030504040204" pitchFamily="50" charset="-128"/>
              </a:rPr>
              <a:t>6)</a:t>
            </a:r>
            <a:r>
              <a:rPr kumimoji="1" lang="ja-JP" altLang="en-US">
                <a:latin typeface="メイリオ" panose="020B0604030504040204" pitchFamily="50" charset="-128"/>
                <a:ea typeface="メイリオ" panose="020B0604030504040204" pitchFamily="50" charset="-128"/>
              </a:rPr>
              <a:t>本研究参加について文書にて本人からの同意が得られた患者</a:t>
            </a:r>
          </a:p>
          <a:p>
            <a:pPr marL="0" indent="0">
              <a:buNone/>
            </a:pP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64961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2B3DAB-08A8-56EF-B77A-E6E4795CBC48}"/>
              </a:ext>
            </a:extLst>
          </p:cNvPr>
          <p:cNvSpPr>
            <a:spLocks noGrp="1"/>
          </p:cNvSpPr>
          <p:nvPr>
            <p:ph type="title"/>
          </p:nvPr>
        </p:nvSpPr>
        <p:spPr>
          <a:xfrm>
            <a:off x="838200" y="561219"/>
            <a:ext cx="10515600" cy="1066384"/>
          </a:xfrm>
        </p:spPr>
        <p:txBody>
          <a:bodyPr/>
          <a:lstStyle/>
          <a:p>
            <a:r>
              <a:rPr lang="ja-JP" altLang="ja-JP" sz="2400" b="1" kern="100" cap="small" spc="25">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除外基準</a:t>
            </a:r>
            <a:br>
              <a:rPr lang="ja-JP" altLang="ja-JP" sz="1800" kern="100">
                <a:effectLst/>
                <a:latin typeface="メイリオ" panose="020B0604030504040204" pitchFamily="50" charset="-128"/>
                <a:ea typeface="メイリオ" panose="020B0604030504040204" pitchFamily="50" charset="-128"/>
                <a:cs typeface="Times New Roman" panose="02020603050405020304" pitchFamily="18" charset="0"/>
              </a:rPr>
            </a:br>
            <a:endParaRPr kumimoji="1" lang="ja-JP" altLang="en-US">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A7EDEA96-7157-B510-678C-E023EFADCC43}"/>
              </a:ext>
            </a:extLst>
          </p:cNvPr>
          <p:cNvSpPr>
            <a:spLocks noGrp="1"/>
          </p:cNvSpPr>
          <p:nvPr>
            <p:ph idx="1"/>
          </p:nvPr>
        </p:nvSpPr>
        <p:spPr/>
        <p:txBody>
          <a:bodyPr/>
          <a:lstStyle/>
          <a:p>
            <a:pPr marL="342900" lvl="0" indent="-342900" algn="l">
              <a:lnSpc>
                <a:spcPts val="2400"/>
              </a:lnSpc>
              <a:buFont typeface="+mj-lt"/>
              <a:buAutoNum type="arabicParenR"/>
            </a:pPr>
            <a:r>
              <a:rPr lang="ja-JP" altLang="ja-JP" sz="2000" kern="10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選択基準に該当しない患者</a:t>
            </a:r>
            <a:endParaRPr lang="ja-JP" altLang="ja-JP" sz="2000" kern="100">
              <a:effectLst/>
              <a:latin typeface="メイリオ" panose="020B0604030504040204" pitchFamily="50" charset="-128"/>
              <a:ea typeface="メイリオ" panose="020B0604030504040204" pitchFamily="50" charset="-128"/>
              <a:cs typeface="Times New Roman" panose="02020603050405020304" pitchFamily="18" charset="0"/>
            </a:endParaRPr>
          </a:p>
          <a:p>
            <a:pPr marL="342900" lvl="0" indent="-342900" algn="l">
              <a:lnSpc>
                <a:spcPts val="2400"/>
              </a:lnSpc>
              <a:buFont typeface="+mj-lt"/>
              <a:buAutoNum type="arabicParenR"/>
            </a:pPr>
            <a:r>
              <a:rPr lang="ja-JP" altLang="ja-JP" sz="2000" kern="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重篤な合併症を有する患者</a:t>
            </a:r>
            <a:endParaRPr lang="ja-JP" altLang="ja-JP" sz="2000" kern="100">
              <a:effectLst/>
              <a:latin typeface="メイリオ" panose="020B0604030504040204" pitchFamily="50" charset="-128"/>
              <a:ea typeface="メイリオ" panose="020B0604030504040204" pitchFamily="50" charset="-128"/>
              <a:cs typeface="Times New Roman" panose="02020603050405020304" pitchFamily="18" charset="0"/>
            </a:endParaRPr>
          </a:p>
          <a:p>
            <a:pPr marL="358775" indent="0" algn="l">
              <a:lnSpc>
                <a:spcPts val="2400"/>
              </a:lnSpc>
              <a:buNone/>
            </a:pPr>
            <a:r>
              <a:rPr lang="ja-JP" altLang="ja-JP" sz="2000" kern="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例：重篤な心疾患又は脳血管障害､</a:t>
            </a:r>
            <a:r>
              <a:rPr lang="en-US" altLang="ja-JP" sz="2000" kern="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HbA1c8.5</a:t>
            </a:r>
            <a:r>
              <a:rPr lang="ja-JP" altLang="ja-JP" sz="2000" kern="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％を超えるコントロール困難な糖尿病又は高血圧症､肺線維症､間質性肺炎､出血､活動性の消化性潰瘍又､重篤な神経疾患を有するものは除外する。</a:t>
            </a:r>
            <a:endParaRPr lang="ja-JP" altLang="ja-JP" sz="2000" kern="100">
              <a:effectLst/>
              <a:latin typeface="メイリオ" panose="020B0604030504040204" pitchFamily="50" charset="-128"/>
              <a:ea typeface="メイリオ" panose="020B0604030504040204" pitchFamily="50" charset="-128"/>
              <a:cs typeface="Times New Roman" panose="02020603050405020304" pitchFamily="18" charset="0"/>
            </a:endParaRPr>
          </a:p>
          <a:p>
            <a:pPr marL="358775" lvl="0" indent="-358775" algn="l">
              <a:lnSpc>
                <a:spcPts val="2400"/>
              </a:lnSpc>
              <a:buNone/>
            </a:pPr>
            <a:r>
              <a:rPr lang="ja-JP" altLang="en-US" sz="2000" kern="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３）</a:t>
            </a:r>
            <a:r>
              <a:rPr lang="ja-JP" altLang="ja-JP" sz="2000" kern="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本研究の完遂やその後のフォローアップが困難であると予測される患者、または担当</a:t>
            </a:r>
            <a:r>
              <a:rPr lang="ja-JP" altLang="en-US" sz="2000" kern="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000" kern="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医が不適当と判断した患者</a:t>
            </a:r>
            <a:endParaRPr lang="ja-JP" altLang="ja-JP" sz="2000" kern="100">
              <a:effectLst/>
              <a:latin typeface="メイリオ" panose="020B0604030504040204" pitchFamily="50" charset="-128"/>
              <a:ea typeface="メイリオ" panose="020B0604030504040204" pitchFamily="50" charset="-128"/>
              <a:cs typeface="Times New Roman" panose="02020603050405020304" pitchFamily="18" charset="0"/>
            </a:endParaRPr>
          </a:p>
          <a:p>
            <a:pPr marL="0" indent="0">
              <a:buNone/>
            </a:pP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2342474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Integral</Template>
  <TotalTime>11</TotalTime>
  <Words>1303</Words>
  <Application>Microsoft Office PowerPoint</Application>
  <PresentationFormat>ワイド画面</PresentationFormat>
  <Paragraphs>141</Paragraphs>
  <Slides>21</Slides>
  <Notes>4</Notes>
  <HiddenSlides>0</HiddenSlides>
  <MMClips>1</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21</vt:i4>
      </vt:variant>
    </vt:vector>
  </HeadingPairs>
  <TitlesOfParts>
    <vt:vector size="29" baseType="lpstr">
      <vt:lpstr>メイリオ</vt:lpstr>
      <vt:lpstr>メイリオ</vt:lpstr>
      <vt:lpstr>游ゴシック</vt:lpstr>
      <vt:lpstr>游ゴシック Light</vt:lpstr>
      <vt:lpstr>Arial</vt:lpstr>
      <vt:lpstr>Century</vt:lpstr>
      <vt:lpstr>Wingdings</vt:lpstr>
      <vt:lpstr>Office テーマ</vt:lpstr>
      <vt:lpstr>先進医療A 　 腹腔鏡下卵巣癌・卵管癌・腹膜癌根治術  手順書</vt:lpstr>
      <vt:lpstr>PowerPoint プレゼンテーション</vt:lpstr>
      <vt:lpstr>概要：先進医療A  「腹腔鏡下卵巣癌・卵管癌・腹膜癌根治術」</vt:lpstr>
      <vt:lpstr>PowerPoint プレゼンテーション</vt:lpstr>
      <vt:lpstr>適応症</vt:lpstr>
      <vt:lpstr>研究デザイン</vt:lpstr>
      <vt:lpstr>PowerPoint プレゼンテーション</vt:lpstr>
      <vt:lpstr>選択基準 </vt:lpstr>
      <vt:lpstr>除外基準 </vt:lpstr>
      <vt:lpstr>PowerPoint プレゼンテーション</vt:lpstr>
      <vt:lpstr>PowerPoint プレゼンテーション</vt:lpstr>
      <vt:lpstr>日産婦指針（要約）</vt:lpstr>
      <vt:lpstr>PowerPoint プレゼンテーション</vt:lpstr>
      <vt:lpstr>IRB審査</vt:lpstr>
      <vt:lpstr>セントラルIRBの必要書類</vt:lpstr>
      <vt:lpstr>IRB審査（詳細）</vt:lpstr>
      <vt:lpstr>PowerPoint プレゼンテーション</vt:lpstr>
      <vt:lpstr>IRB審査後（詳細）</vt:lpstr>
      <vt:lpstr>PowerPoint プレゼンテーション</vt:lpstr>
      <vt:lpstr>PowerPoint プレゼンテーション</vt:lpstr>
      <vt:lpstr>最後に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nishida</dc:creator>
  <cp:lastModifiedBy>nishida</cp:lastModifiedBy>
  <cp:revision>2</cp:revision>
  <dcterms:created xsi:type="dcterms:W3CDTF">2024-11-14T01:45:04Z</dcterms:created>
  <dcterms:modified xsi:type="dcterms:W3CDTF">2025-06-03T02:47:56Z</dcterms:modified>
</cp:coreProperties>
</file>